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3"/>
  </p:notesMasterIdLst>
  <p:handoutMasterIdLst>
    <p:handoutMasterId r:id="rId54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333" r:id="rId15"/>
    <p:sldId id="266" r:id="rId16"/>
    <p:sldId id="265" r:id="rId17"/>
    <p:sldId id="276" r:id="rId18"/>
    <p:sldId id="303" r:id="rId19"/>
    <p:sldId id="293" r:id="rId20"/>
    <p:sldId id="277" r:id="rId21"/>
    <p:sldId id="284" r:id="rId22"/>
    <p:sldId id="269" r:id="rId23"/>
    <p:sldId id="304" r:id="rId24"/>
    <p:sldId id="305" r:id="rId25"/>
    <p:sldId id="307" r:id="rId26"/>
    <p:sldId id="306" r:id="rId27"/>
    <p:sldId id="308" r:id="rId28"/>
    <p:sldId id="270" r:id="rId29"/>
    <p:sldId id="309" r:id="rId30"/>
    <p:sldId id="310" r:id="rId31"/>
    <p:sldId id="311" r:id="rId32"/>
    <p:sldId id="312" r:id="rId33"/>
    <p:sldId id="314" r:id="rId34"/>
    <p:sldId id="313" r:id="rId35"/>
    <p:sldId id="315" r:id="rId36"/>
    <p:sldId id="316" r:id="rId37"/>
    <p:sldId id="317" r:id="rId38"/>
    <p:sldId id="334" r:id="rId39"/>
    <p:sldId id="296" r:id="rId40"/>
    <p:sldId id="318" r:id="rId41"/>
    <p:sldId id="319" r:id="rId42"/>
    <p:sldId id="321" r:id="rId43"/>
    <p:sldId id="322" r:id="rId44"/>
    <p:sldId id="323" r:id="rId45"/>
    <p:sldId id="324" r:id="rId46"/>
    <p:sldId id="288" r:id="rId47"/>
    <p:sldId id="289" r:id="rId48"/>
    <p:sldId id="320" r:id="rId49"/>
    <p:sldId id="274" r:id="rId50"/>
    <p:sldId id="275" r:id="rId51"/>
    <p:sldId id="329" r:id="rId52"/>
  </p:sldIdLst>
  <p:sldSz cx="12192000" cy="6858000"/>
  <p:notesSz cx="10234613" cy="710406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619"/>
    <a:srgbClr val="0948CB"/>
    <a:srgbClr val="0B49CB"/>
    <a:srgbClr val="F2F4F8"/>
    <a:srgbClr val="1C7DDB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01"/>
    <p:restoredTop sz="85174"/>
  </p:normalViewPr>
  <p:slideViewPr>
    <p:cSldViewPr snapToGrid="0" snapToObjects="1">
      <p:cViewPr varScale="1">
        <p:scale>
          <a:sx n="74" d="100"/>
          <a:sy n="74" d="100"/>
        </p:scale>
        <p:origin x="774" y="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commentAuthors" Target="commentAuthor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notesMaster" Target="notesMasters/notesMaster1.xml"/><Relationship Id="rId58" Type="http://schemas.openxmlformats.org/officeDocument/2006/relationships/theme" Target="theme/theme1.xml"/><Relationship Id="rId5" Type="http://schemas.openxmlformats.org/officeDocument/2006/relationships/slide" Target="slides/slide1.xml"/><Relationship Id="rId61" Type="http://schemas.microsoft.com/office/2015/10/relationships/revisionInfo" Target="revisionInfo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viewProps" Target="view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2"/>
            <a:ext cx="4434999" cy="358241"/>
          </a:xfrm>
          <a:prstGeom prst="rect">
            <a:avLst/>
          </a:prstGeom>
        </p:spPr>
        <p:txBody>
          <a:bodyPr vert="horz" lIns="181911" tIns="90955" rIns="181911" bIns="90955" rtlCol="0"/>
          <a:lstStyle>
            <a:lvl1pPr algn="l">
              <a:defRPr sz="24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797246" y="2"/>
            <a:ext cx="4434999" cy="358241"/>
          </a:xfrm>
          <a:prstGeom prst="rect">
            <a:avLst/>
          </a:prstGeom>
        </p:spPr>
        <p:txBody>
          <a:bodyPr vert="horz" lIns="181911" tIns="90955" rIns="181911" bIns="90955" rtlCol="0"/>
          <a:lstStyle>
            <a:lvl1pPr algn="r">
              <a:defRPr sz="2400"/>
            </a:lvl1pPr>
          </a:lstStyle>
          <a:p>
            <a:fld id="{C61B1DFE-DEC1-F84C-B64B-0BC4AFB87332}" type="datetimeFigureOut">
              <a:rPr lang="en-US" smtClean="0"/>
              <a:t>5/29/2022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6745826"/>
            <a:ext cx="4434999" cy="358237"/>
          </a:xfrm>
          <a:prstGeom prst="rect">
            <a:avLst/>
          </a:prstGeom>
        </p:spPr>
        <p:txBody>
          <a:bodyPr vert="horz" lIns="181911" tIns="90955" rIns="181911" bIns="90955" rtlCol="0" anchor="b"/>
          <a:lstStyle>
            <a:lvl1pPr algn="l">
              <a:defRPr sz="24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797246" y="6745826"/>
            <a:ext cx="4434999" cy="358237"/>
          </a:xfrm>
          <a:prstGeom prst="rect">
            <a:avLst/>
          </a:prstGeom>
        </p:spPr>
        <p:txBody>
          <a:bodyPr vert="horz" lIns="181911" tIns="90955" rIns="181911" bIns="90955" rtlCol="0" anchor="b"/>
          <a:lstStyle>
            <a:lvl1pPr algn="r">
              <a:defRPr sz="24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34999" cy="1754766"/>
          </a:xfrm>
          <a:prstGeom prst="rect">
            <a:avLst/>
          </a:prstGeom>
        </p:spPr>
        <p:txBody>
          <a:bodyPr vert="horz" lIns="181911" tIns="90955" rIns="181911" bIns="90955" rtlCol="0"/>
          <a:lstStyle>
            <a:lvl1pPr algn="l">
              <a:defRPr sz="24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797246" y="0"/>
            <a:ext cx="4434999" cy="1754766"/>
          </a:xfrm>
          <a:prstGeom prst="rect">
            <a:avLst/>
          </a:prstGeom>
        </p:spPr>
        <p:txBody>
          <a:bodyPr vert="horz" lIns="181911" tIns="90955" rIns="181911" bIns="90955" rtlCol="0"/>
          <a:lstStyle>
            <a:lvl1pPr algn="r">
              <a:defRPr sz="2400"/>
            </a:lvl1pPr>
          </a:lstStyle>
          <a:p>
            <a:fld id="{9E497948-54D2-43F8-9A63-A99FE3051738}" type="datetimeFigureOut">
              <a:rPr lang="en-US" smtClean="0"/>
              <a:t>5/29/2022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5373688" y="4371975"/>
            <a:ext cx="20981988" cy="118030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181911" tIns="90955" rIns="181911" bIns="90955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023462" y="16831165"/>
            <a:ext cx="8187690" cy="13770953"/>
          </a:xfrm>
          <a:prstGeom prst="rect">
            <a:avLst/>
          </a:prstGeom>
        </p:spPr>
        <p:txBody>
          <a:bodyPr vert="horz" lIns="181911" tIns="90955" rIns="181911" bIns="90955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33219088"/>
            <a:ext cx="4434999" cy="1754762"/>
          </a:xfrm>
          <a:prstGeom prst="rect">
            <a:avLst/>
          </a:prstGeom>
        </p:spPr>
        <p:txBody>
          <a:bodyPr vert="horz" lIns="181911" tIns="90955" rIns="181911" bIns="90955" rtlCol="0" anchor="b"/>
          <a:lstStyle>
            <a:lvl1pPr algn="l">
              <a:defRPr sz="24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797246" y="33219088"/>
            <a:ext cx="4434999" cy="1754762"/>
          </a:xfrm>
          <a:prstGeom prst="rect">
            <a:avLst/>
          </a:prstGeom>
        </p:spPr>
        <p:txBody>
          <a:bodyPr vert="horz" lIns="181911" tIns="90955" rIns="181911" bIns="90955" rtlCol="0" anchor="b"/>
          <a:lstStyle>
            <a:lvl1pPr algn="r">
              <a:defRPr sz="24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5/29/2022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5/29/2022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5/29/2022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5/29/2022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5/29/2022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5/29/2022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ohkipic/Applied_Data_Science_Capstone_SPACE_X/blob/master/Data_Wrangling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hyperlink" Target="https://github.com/mohkipic/Applied_Data_Science_Capstone_SPACE_X/blob/master/Data_Collection_SpaceX_API.ipynb" TargetMode="External"/><Relationship Id="rId7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ohkipic/Applied_Data_Science_Capstone_SPACE_X/blob/master/EDA_with_Data_Visualization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ohkipic/Applied_Data_Science_Capstone_SPACE_X/blob/master/EDA_with_SQL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ohkipic/Applied_Data_Science_Capstone_SPACE_X/blob/master/Interactive_Map_with_Folium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mohkipic/Applied_Data_Science_Capstone_SPACE_X/blob/master/Interactive_Map_with_Folium%20-%20PDF.pdf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ohkipic/Applied_Data_Science_Capstone_SPACE_X/blob/master/Dashboard_with_Plotly_Dash.py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ohkipic/Applied_Data_Science_Capstone_SPACE_X/blob/master/Predictive_Analysis_Classification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jp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8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2.jp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mohkipic/Applied_Data_Science_Capstone_SPACE_X" TargetMode="Externa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en.wikipedia.org/w/index.php?title=List_of_Falcon_9_and_Falcon_Heavy_launches&amp;oldid=1027686922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hyperlink" Target="https://github.com/mohkipic/Applied_Data_Science_Capstone_SPACE_X/blob/master/Data_Collection_SpaceX_API.ipynb" TargetMode="External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hyperlink" Target="https://github.com/mohkipic/Applied_Data_Science_Capstone_SPACE_X/blob/master/Data_Collection_Scraping.ipynb" TargetMode="External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5" y="4568734"/>
            <a:ext cx="4450143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Mohamed Mostafa Ramadan Mohamed</a:t>
            </a:r>
          </a:p>
          <a:p>
            <a:r>
              <a:rPr lang="en-US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May 30, </a:t>
            </a:r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2022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61924" y="1390650"/>
            <a:ext cx="12030075" cy="5036561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GB" sz="2000" b="0" i="0" u="none" strike="noStrike" baseline="0" dirty="0">
                <a:solidFill>
                  <a:srgbClr val="292929"/>
                </a:solidFill>
                <a:latin typeface="ArialMT"/>
              </a:rPr>
              <a:t>There are several cases in which the booster failed to successfully land on the dataset, and sometimes it attempted to land but failed because of accident.</a:t>
            </a:r>
          </a:p>
          <a:p>
            <a:pPr marL="0" indent="0" algn="l">
              <a:buNone/>
            </a:pPr>
            <a:r>
              <a:rPr lang="en-GB" sz="2000" b="0" i="0" u="none" strike="noStrike" baseline="0" dirty="0">
                <a:solidFill>
                  <a:srgbClr val="292929"/>
                </a:solidFill>
                <a:latin typeface="ArialMT"/>
              </a:rPr>
              <a:t>    ○ </a:t>
            </a:r>
            <a:r>
              <a:rPr lang="en-GB" sz="2000" b="0" i="0" u="none" strike="noStrike" baseline="0" dirty="0">
                <a:solidFill>
                  <a:srgbClr val="292929"/>
                </a:solidFill>
                <a:latin typeface="Consolas" panose="020B0609020204030204" pitchFamily="49" charset="0"/>
              </a:rPr>
              <a:t>True Ocean</a:t>
            </a:r>
            <a:r>
              <a:rPr lang="en-GB" sz="2000" b="0" i="0" u="none" strike="noStrike" baseline="0" dirty="0">
                <a:solidFill>
                  <a:srgbClr val="292929"/>
                </a:solidFill>
                <a:latin typeface="ArialMT"/>
              </a:rPr>
              <a:t>: the mission result has successfully landed in a specific area of the ocean</a:t>
            </a:r>
          </a:p>
          <a:p>
            <a:pPr marL="0" indent="0" algn="l">
              <a:buNone/>
            </a:pPr>
            <a:r>
              <a:rPr lang="en-GB" sz="2000" b="0" i="0" u="none" strike="noStrike" baseline="0" dirty="0">
                <a:solidFill>
                  <a:srgbClr val="292929"/>
                </a:solidFill>
                <a:latin typeface="ArialMT"/>
              </a:rPr>
              <a:t>    ○ </a:t>
            </a:r>
            <a:r>
              <a:rPr lang="en-GB" sz="2000" b="0" i="0" u="none" strike="noStrike" baseline="0" dirty="0">
                <a:solidFill>
                  <a:srgbClr val="292929"/>
                </a:solidFill>
                <a:latin typeface="Consolas" panose="020B0609020204030204" pitchFamily="49" charset="0"/>
              </a:rPr>
              <a:t>False Ocean</a:t>
            </a:r>
            <a:r>
              <a:rPr lang="en-GB" sz="2000" b="0" i="0" u="none" strike="noStrike" baseline="0" dirty="0">
                <a:solidFill>
                  <a:srgbClr val="292929"/>
                </a:solidFill>
                <a:latin typeface="ArialMT"/>
              </a:rPr>
              <a:t>: the mission result has not successfully landed in a specific area of the ocean</a:t>
            </a:r>
          </a:p>
          <a:p>
            <a:pPr marL="0" indent="0" algn="l">
              <a:buNone/>
            </a:pPr>
            <a:r>
              <a:rPr lang="en-GB" sz="2000" b="0" i="0" u="none" strike="noStrike" baseline="0" dirty="0">
                <a:solidFill>
                  <a:srgbClr val="292929"/>
                </a:solidFill>
                <a:latin typeface="ArialMT"/>
              </a:rPr>
              <a:t>    ○ </a:t>
            </a:r>
            <a:r>
              <a:rPr lang="en-GB" sz="2000" b="0" i="0" u="none" strike="noStrike" baseline="0" dirty="0">
                <a:solidFill>
                  <a:srgbClr val="292929"/>
                </a:solidFill>
                <a:latin typeface="Consolas" panose="020B0609020204030204" pitchFamily="49" charset="0"/>
              </a:rPr>
              <a:t>True RTLS</a:t>
            </a:r>
            <a:r>
              <a:rPr lang="en-GB" sz="2000" b="0" i="0" u="none" strike="noStrike" baseline="0" dirty="0">
                <a:solidFill>
                  <a:srgbClr val="292929"/>
                </a:solidFill>
                <a:latin typeface="ArialMT"/>
              </a:rPr>
              <a:t>: the mission result successfully landed on the ground pad</a:t>
            </a:r>
          </a:p>
          <a:p>
            <a:pPr marL="0" indent="0" algn="l">
              <a:buNone/>
            </a:pPr>
            <a:r>
              <a:rPr lang="en-GB" sz="2000" b="0" i="0" u="none" strike="noStrike" baseline="0" dirty="0">
                <a:solidFill>
                  <a:srgbClr val="292929"/>
                </a:solidFill>
                <a:latin typeface="ArialMT"/>
              </a:rPr>
              <a:t>    ○ </a:t>
            </a:r>
            <a:r>
              <a:rPr lang="en-GB" sz="2000" b="0" i="0" u="none" strike="noStrike" baseline="0" dirty="0">
                <a:solidFill>
                  <a:srgbClr val="292929"/>
                </a:solidFill>
                <a:latin typeface="Consolas" panose="020B0609020204030204" pitchFamily="49" charset="0"/>
              </a:rPr>
              <a:t>False RTLS</a:t>
            </a:r>
            <a:r>
              <a:rPr lang="en-GB" sz="2000" b="0" i="0" u="none" strike="noStrike" baseline="0" dirty="0">
                <a:solidFill>
                  <a:srgbClr val="292929"/>
                </a:solidFill>
                <a:latin typeface="ArialMT"/>
              </a:rPr>
              <a:t>: the mission result has not successfully landed on the ground pad</a:t>
            </a:r>
          </a:p>
          <a:p>
            <a:pPr marL="0" indent="0" algn="l">
              <a:buNone/>
            </a:pPr>
            <a:r>
              <a:rPr lang="en-GB" sz="2000" b="0" i="0" u="none" strike="noStrike" baseline="0" dirty="0">
                <a:solidFill>
                  <a:srgbClr val="292929"/>
                </a:solidFill>
                <a:latin typeface="ArialMT"/>
              </a:rPr>
              <a:t>    ○ </a:t>
            </a:r>
            <a:r>
              <a:rPr lang="en-GB" sz="2000" b="0" i="0" u="none" strike="noStrike" baseline="0" dirty="0">
                <a:solidFill>
                  <a:srgbClr val="292929"/>
                </a:solidFill>
                <a:latin typeface="Consolas" panose="020B0609020204030204" pitchFamily="49" charset="0"/>
              </a:rPr>
              <a:t>True ASDS</a:t>
            </a:r>
            <a:r>
              <a:rPr lang="en-GB" sz="2000" b="0" i="0" u="none" strike="noStrike" baseline="0" dirty="0">
                <a:solidFill>
                  <a:srgbClr val="292929"/>
                </a:solidFill>
                <a:latin typeface="ArialMT"/>
              </a:rPr>
              <a:t>: the mission result has successfully landed on the drone ship</a:t>
            </a:r>
          </a:p>
          <a:p>
            <a:pPr marL="0" indent="0" algn="l">
              <a:buNone/>
            </a:pPr>
            <a:r>
              <a:rPr lang="en-GB" sz="2000" b="0" i="0" u="none" strike="noStrike" baseline="0" dirty="0">
                <a:solidFill>
                  <a:srgbClr val="292929"/>
                </a:solidFill>
                <a:latin typeface="ArialMT"/>
              </a:rPr>
              <a:t>    ○ </a:t>
            </a:r>
            <a:r>
              <a:rPr lang="en-GB" sz="2000" b="0" i="0" u="none" strike="noStrike" baseline="0" dirty="0">
                <a:solidFill>
                  <a:srgbClr val="292929"/>
                </a:solidFill>
                <a:latin typeface="Consolas" panose="020B0609020204030204" pitchFamily="49" charset="0"/>
              </a:rPr>
              <a:t>False ASDS</a:t>
            </a:r>
            <a:r>
              <a:rPr lang="en-GB" sz="2000" b="0" i="0" u="none" strike="noStrike" baseline="0" dirty="0">
                <a:solidFill>
                  <a:srgbClr val="292929"/>
                </a:solidFill>
                <a:latin typeface="ArialMT"/>
              </a:rPr>
              <a:t>: the mission result has not landed on the drone ship</a:t>
            </a:r>
          </a:p>
          <a:p>
            <a:pPr marL="0" indent="0" algn="l">
              <a:buNone/>
            </a:pPr>
            <a:r>
              <a:rPr lang="en-GB" sz="2000" b="0" i="0" u="none" strike="noStrike" baseline="0" dirty="0">
                <a:solidFill>
                  <a:srgbClr val="292929"/>
                </a:solidFill>
                <a:latin typeface="ArialMT"/>
              </a:rPr>
              <a:t>• Converting these results into training labels:</a:t>
            </a:r>
          </a:p>
          <a:p>
            <a:pPr marL="0" indent="0" algn="l">
              <a:buNone/>
            </a:pPr>
            <a:r>
              <a:rPr lang="en-GB" sz="2000" b="0" i="0" u="none" strike="noStrike" baseline="0" dirty="0">
                <a:solidFill>
                  <a:srgbClr val="292929"/>
                </a:solidFill>
                <a:latin typeface="ArialMT"/>
              </a:rPr>
              <a:t>    ○ </a:t>
            </a:r>
            <a:r>
              <a:rPr lang="en-GB" sz="2000" b="0" i="0" u="none" strike="noStrike" baseline="0" dirty="0">
                <a:solidFill>
                  <a:srgbClr val="292929"/>
                </a:solidFill>
                <a:latin typeface="Consolas" panose="020B0609020204030204" pitchFamily="49" charset="0"/>
              </a:rPr>
              <a:t>1 </a:t>
            </a:r>
            <a:r>
              <a:rPr lang="en-GB" sz="2000" b="0" i="0" u="none" strike="noStrike" baseline="0" dirty="0">
                <a:solidFill>
                  <a:srgbClr val="292929"/>
                </a:solidFill>
                <a:latin typeface="ArialMT"/>
              </a:rPr>
              <a:t>= successful / </a:t>
            </a:r>
            <a:r>
              <a:rPr lang="en-GB" sz="2000" b="0" i="0" u="none" strike="noStrike" baseline="0" dirty="0">
                <a:solidFill>
                  <a:srgbClr val="292929"/>
                </a:solidFill>
                <a:latin typeface="Consolas" panose="020B0609020204030204" pitchFamily="49" charset="0"/>
              </a:rPr>
              <a:t>0 </a:t>
            </a:r>
            <a:r>
              <a:rPr lang="en-GB" sz="2000" b="0" i="0" u="none" strike="noStrike" baseline="0" dirty="0">
                <a:solidFill>
                  <a:srgbClr val="292929"/>
                </a:solidFill>
                <a:latin typeface="ArialMT"/>
              </a:rPr>
              <a:t>= failure</a:t>
            </a:r>
          </a:p>
          <a:p>
            <a:pPr marL="0" indent="0" algn="l">
              <a:buNone/>
            </a:pPr>
            <a:endParaRPr lang="en-GB" sz="1800" dirty="0">
              <a:solidFill>
                <a:srgbClr val="292929"/>
              </a:solidFill>
              <a:latin typeface="ArialMT"/>
            </a:endParaRPr>
          </a:p>
          <a:p>
            <a:pPr algn="l"/>
            <a:r>
              <a:rPr lang="en-GB" dirty="0" err="1">
                <a:hlinkClick r:id="rId3"/>
              </a:rPr>
              <a:t>Applied_Data_Science_Capstone_SPACE_X</a:t>
            </a:r>
            <a:r>
              <a:rPr lang="en-GB" dirty="0">
                <a:hlinkClick r:id="rId3"/>
              </a:rPr>
              <a:t>/</a:t>
            </a:r>
            <a:r>
              <a:rPr lang="en-GB" dirty="0" err="1">
                <a:hlinkClick r:id="rId3"/>
              </a:rPr>
              <a:t>Data_Wrangling.ipynb</a:t>
            </a:r>
            <a:r>
              <a:rPr lang="en-GB" dirty="0">
                <a:hlinkClick r:id="rId3"/>
              </a:rPr>
              <a:t> at master · </a:t>
            </a:r>
            <a:r>
              <a:rPr lang="en-GB" dirty="0" err="1">
                <a:hlinkClick r:id="rId3"/>
              </a:rPr>
              <a:t>mohkipic</a:t>
            </a:r>
            <a:r>
              <a:rPr lang="en-GB" dirty="0">
                <a:hlinkClick r:id="rId3"/>
              </a:rPr>
              <a:t>/</a:t>
            </a:r>
            <a:r>
              <a:rPr lang="en-GB" dirty="0" err="1">
                <a:hlinkClick r:id="rId3"/>
              </a:rPr>
              <a:t>Applied_Data_Science_Capstone_SPACE_X</a:t>
            </a:r>
            <a:r>
              <a:rPr lang="en-GB" dirty="0">
                <a:hlinkClick r:id="rId3"/>
              </a:rPr>
              <a:t> (github.com)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1E9183D-E6E4-023D-C866-AE42C8776D39}"/>
              </a:ext>
            </a:extLst>
          </p:cNvPr>
          <p:cNvSpPr txBox="1">
            <a:spLocks/>
          </p:cNvSpPr>
          <p:nvPr/>
        </p:nvSpPr>
        <p:spPr>
          <a:xfrm>
            <a:off x="0" y="1266825"/>
            <a:ext cx="12138338" cy="559117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8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1. Calculating the number of launches at each site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8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   </a:t>
            </a:r>
            <a:endParaRPr lang="en-US" sz="12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8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2. Calculating the number and occurrence of each orbit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8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       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8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3. Calculating the number and occurrence of mission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8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  outcome per orbit type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8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        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endParaRPr lang="en-US" sz="80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8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4. Creating a landing outcome label from outcome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8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   column   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80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8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                         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GB" sz="8000" dirty="0" err="1">
                <a:hlinkClick r:id="rId3"/>
              </a:rPr>
              <a:t>Applied_Data_Science_Capstone_SPACE_X</a:t>
            </a:r>
            <a:r>
              <a:rPr lang="en-GB" sz="8000" dirty="0">
                <a:hlinkClick r:id="rId3"/>
              </a:rPr>
              <a:t>/</a:t>
            </a:r>
            <a:r>
              <a:rPr lang="en-GB" sz="8000" dirty="0" err="1">
                <a:hlinkClick r:id="rId3"/>
              </a:rPr>
              <a:t>Data_Collection_SpaceX_API.ipynb</a:t>
            </a:r>
            <a:r>
              <a:rPr lang="en-GB" sz="8000" dirty="0">
                <a:hlinkClick r:id="rId3"/>
              </a:rPr>
              <a:t> at master · </a:t>
            </a:r>
            <a:r>
              <a:rPr lang="en-GB" sz="8000" dirty="0" err="1">
                <a:hlinkClick r:id="rId3"/>
              </a:rPr>
              <a:t>mohkipic</a:t>
            </a:r>
            <a:r>
              <a:rPr lang="en-GB" sz="8000" dirty="0">
                <a:hlinkClick r:id="rId3"/>
              </a:rPr>
              <a:t>/</a:t>
            </a:r>
            <a:r>
              <a:rPr lang="en-GB" sz="8000" dirty="0" err="1">
                <a:hlinkClick r:id="rId3"/>
              </a:rPr>
              <a:t>Applied_Data_Science_Capstone_SPACE_X</a:t>
            </a:r>
            <a:r>
              <a:rPr lang="en-GB" sz="8000" dirty="0">
                <a:hlinkClick r:id="rId3"/>
              </a:rPr>
              <a:t> (github.com)</a:t>
            </a:r>
            <a:endParaRPr lang="en-US" sz="19200" dirty="0"/>
          </a:p>
          <a:p>
            <a:endParaRPr lang="en-US" dirty="0"/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571766E3-7E52-32D9-A466-BC01B8870469}"/>
              </a:ext>
            </a:extLst>
          </p:cNvPr>
          <p:cNvSpPr txBox="1">
            <a:spLocks/>
          </p:cNvSpPr>
          <p:nvPr/>
        </p:nvSpPr>
        <p:spPr>
          <a:xfrm>
            <a:off x="6362700" y="1266826"/>
            <a:ext cx="5543550" cy="4732338"/>
          </a:xfrm>
          <a:prstGeom prst="rect">
            <a:avLst/>
          </a:prstGeom>
          <a:ln>
            <a:noFill/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5. Combining the columns into a dictionary to create  data frame</a:t>
            </a:r>
          </a:p>
          <a:p>
            <a:pPr marL="0" indent="0">
              <a:buNone/>
            </a:pPr>
            <a:endParaRPr lang="en-US" sz="20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buNone/>
            </a:pPr>
            <a:endParaRPr lang="en-US" sz="20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buNone/>
            </a:pPr>
            <a:endParaRPr lang="en-US" sz="20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6. Filtering </a:t>
            </a:r>
            <a:r>
              <a:rPr lang="en-US" sz="20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dataframe</a:t>
            </a: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and exporting to a csv</a:t>
            </a:r>
            <a:endParaRPr lang="en-US" sz="20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solidFill>
                  <a:srgbClr val="1C7DDB"/>
                </a:solidFill>
                <a:latin typeface="Abadi"/>
              </a:rPr>
              <a:t>         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BAACD5-81CA-FFD2-397D-A712909E63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011" y="1657349"/>
            <a:ext cx="3977660" cy="34290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FC41505-FC6F-DBFF-2783-D87234CE01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3896" y="2495549"/>
            <a:ext cx="2919429" cy="32987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8480930-CACF-5238-6A0A-F0135E1087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1020" y="3509958"/>
            <a:ext cx="4714887" cy="52387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CCA46BF-295D-0120-5D28-8162B4119F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39645" y="4705347"/>
            <a:ext cx="2238391" cy="99060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E40610C-A9D0-2418-DDC5-BABA9EB9EEF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41389" y="5654095"/>
            <a:ext cx="1952639" cy="37147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33537A3-7194-040E-C006-D9BC2F3D2F1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91332" y="1976433"/>
            <a:ext cx="2258929" cy="84899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6CA2079-013A-908D-0375-AEAEB073715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91332" y="3756347"/>
            <a:ext cx="3681418" cy="300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6728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28650" y="1295400"/>
            <a:ext cx="11563350" cy="5562600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GB" sz="1800" b="0" i="0" u="none" strike="noStrike" baseline="0" dirty="0">
                <a:solidFill>
                  <a:srgbClr val="292929"/>
                </a:solidFill>
                <a:latin typeface="ArialMT"/>
              </a:rPr>
              <a:t>Scatter chart:</a:t>
            </a:r>
          </a:p>
          <a:p>
            <a:pPr marL="0" indent="0" algn="l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800" b="0" i="1" u="none" strike="noStrike" baseline="0" dirty="0">
                <a:solidFill>
                  <a:srgbClr val="292929"/>
                </a:solidFill>
                <a:latin typeface="Arial-ItalicMT"/>
              </a:rPr>
              <a:t>     ○ </a:t>
            </a:r>
            <a:r>
              <a:rPr lang="en-GB" sz="1800" b="0" i="1" u="none" strike="noStrike" baseline="0" dirty="0">
                <a:solidFill>
                  <a:srgbClr val="292929"/>
                </a:solidFill>
                <a:latin typeface="Consolas-Italic"/>
              </a:rPr>
              <a:t>Flight Number </a:t>
            </a:r>
            <a:r>
              <a:rPr lang="en-GB" sz="1800" b="0" i="1" u="none" strike="noStrike" baseline="0" dirty="0">
                <a:solidFill>
                  <a:srgbClr val="292929"/>
                </a:solidFill>
                <a:latin typeface="Arial-ItalicMT"/>
              </a:rPr>
              <a:t>vs. </a:t>
            </a:r>
            <a:r>
              <a:rPr lang="en-GB" sz="1800" b="0" i="1" u="none" strike="noStrike" baseline="0" dirty="0">
                <a:solidFill>
                  <a:srgbClr val="292929"/>
                </a:solidFill>
                <a:latin typeface="Consolas-Italic"/>
              </a:rPr>
              <a:t>Launch Site</a:t>
            </a:r>
          </a:p>
          <a:p>
            <a:pPr marL="0" indent="0" algn="l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800" b="0" i="1" u="none" strike="noStrike" baseline="0" dirty="0">
                <a:solidFill>
                  <a:srgbClr val="292929"/>
                </a:solidFill>
                <a:latin typeface="Arial-ItalicMT"/>
              </a:rPr>
              <a:t>     ○ </a:t>
            </a:r>
            <a:r>
              <a:rPr lang="en-GB" sz="1800" b="0" i="1" u="none" strike="noStrike" baseline="0" dirty="0">
                <a:solidFill>
                  <a:srgbClr val="292929"/>
                </a:solidFill>
                <a:latin typeface="Consolas-Italic"/>
              </a:rPr>
              <a:t>Payload </a:t>
            </a:r>
            <a:r>
              <a:rPr lang="en-GB" sz="1800" b="0" i="1" u="none" strike="noStrike" baseline="0" dirty="0">
                <a:solidFill>
                  <a:srgbClr val="292929"/>
                </a:solidFill>
                <a:latin typeface="Arial-ItalicMT"/>
              </a:rPr>
              <a:t>vs. </a:t>
            </a:r>
            <a:r>
              <a:rPr lang="en-GB" sz="1800" b="0" i="1" u="none" strike="noStrike" baseline="0" dirty="0">
                <a:solidFill>
                  <a:srgbClr val="292929"/>
                </a:solidFill>
                <a:latin typeface="Consolas-Italic"/>
              </a:rPr>
              <a:t>Launch Site</a:t>
            </a:r>
          </a:p>
          <a:p>
            <a:pPr marL="0" indent="0" algn="l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800" b="0" i="1" u="none" strike="noStrike" baseline="0" dirty="0">
                <a:solidFill>
                  <a:srgbClr val="292929"/>
                </a:solidFill>
                <a:latin typeface="Arial-ItalicMT"/>
              </a:rPr>
              <a:t>     ○ </a:t>
            </a:r>
            <a:r>
              <a:rPr lang="en-GB" sz="1800" b="0" i="1" u="none" strike="noStrike" baseline="0" dirty="0">
                <a:solidFill>
                  <a:srgbClr val="292929"/>
                </a:solidFill>
                <a:latin typeface="Consolas-Italic"/>
              </a:rPr>
              <a:t>Flight Number </a:t>
            </a:r>
            <a:r>
              <a:rPr lang="en-GB" sz="1800" b="0" i="1" u="none" strike="noStrike" baseline="0" dirty="0">
                <a:solidFill>
                  <a:srgbClr val="292929"/>
                </a:solidFill>
                <a:latin typeface="Arial-ItalicMT"/>
              </a:rPr>
              <a:t>vs. </a:t>
            </a:r>
            <a:r>
              <a:rPr lang="en-GB" sz="1800" b="0" i="1" u="none" strike="noStrike" baseline="0" dirty="0">
                <a:solidFill>
                  <a:srgbClr val="292929"/>
                </a:solidFill>
                <a:latin typeface="Consolas-Italic"/>
              </a:rPr>
              <a:t>Orbit Type</a:t>
            </a:r>
          </a:p>
          <a:p>
            <a:pPr marL="0" indent="0" algn="l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800" b="0" i="1" u="none" strike="noStrike" baseline="0" dirty="0">
                <a:solidFill>
                  <a:srgbClr val="292929"/>
                </a:solidFill>
                <a:latin typeface="Arial-ItalicMT"/>
              </a:rPr>
              <a:t>     ○ </a:t>
            </a:r>
            <a:r>
              <a:rPr lang="en-GB" sz="1800" b="0" i="1" u="none" strike="noStrike" baseline="0" dirty="0">
                <a:solidFill>
                  <a:srgbClr val="292929"/>
                </a:solidFill>
                <a:latin typeface="Consolas-Italic"/>
              </a:rPr>
              <a:t>Payload </a:t>
            </a:r>
            <a:r>
              <a:rPr lang="en-GB" sz="1800" b="0" i="1" u="none" strike="noStrike" baseline="0" dirty="0">
                <a:solidFill>
                  <a:srgbClr val="292929"/>
                </a:solidFill>
                <a:latin typeface="Arial-ItalicMT"/>
              </a:rPr>
              <a:t>vs. </a:t>
            </a:r>
            <a:r>
              <a:rPr lang="en-GB" sz="1800" b="0" i="1" u="none" strike="noStrike" baseline="0" dirty="0">
                <a:solidFill>
                  <a:srgbClr val="292929"/>
                </a:solidFill>
                <a:latin typeface="Consolas-Italic"/>
              </a:rPr>
              <a:t>Orbit Type</a:t>
            </a:r>
          </a:p>
          <a:p>
            <a:pPr marL="0" indent="0" algn="l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800" b="0" i="0" u="none" strike="noStrike" baseline="0" dirty="0">
                <a:solidFill>
                  <a:srgbClr val="292929"/>
                </a:solidFill>
                <a:latin typeface="ArialMT"/>
              </a:rPr>
              <a:t>     ○ A scatter plot shows how much one variable is affected by another. The relationship between two variables is called a correlation. This plot is generally composed of large data bodies.</a:t>
            </a:r>
          </a:p>
          <a:p>
            <a:pPr marL="0" indent="0" algn="l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800" b="0" i="0" u="none" strike="noStrike" baseline="0" dirty="0">
                <a:solidFill>
                  <a:srgbClr val="292929"/>
                </a:solidFill>
                <a:latin typeface="ArialMT"/>
              </a:rPr>
              <a:t>•   Bar chart:</a:t>
            </a:r>
          </a:p>
          <a:p>
            <a:pPr marL="0" indent="0" algn="l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800" b="0" i="1" u="none" strike="noStrike" baseline="0" dirty="0">
                <a:solidFill>
                  <a:srgbClr val="292929"/>
                </a:solidFill>
                <a:latin typeface="Arial-ItalicMT"/>
              </a:rPr>
              <a:t>     ○ </a:t>
            </a:r>
            <a:r>
              <a:rPr lang="en-GB" sz="1800" b="0" i="1" u="none" strike="noStrike" baseline="0" dirty="0">
                <a:solidFill>
                  <a:srgbClr val="292929"/>
                </a:solidFill>
                <a:latin typeface="Consolas-Italic"/>
              </a:rPr>
              <a:t>Orbit Type </a:t>
            </a:r>
            <a:r>
              <a:rPr lang="en-GB" sz="1800" b="0" i="1" u="none" strike="noStrike" baseline="0" dirty="0">
                <a:solidFill>
                  <a:srgbClr val="292929"/>
                </a:solidFill>
                <a:latin typeface="Arial-ItalicMT"/>
              </a:rPr>
              <a:t>vs. </a:t>
            </a:r>
            <a:r>
              <a:rPr lang="en-GB" sz="1800" b="0" i="1" u="none" strike="noStrike" baseline="0" dirty="0">
                <a:solidFill>
                  <a:srgbClr val="292929"/>
                </a:solidFill>
                <a:latin typeface="Consolas-Italic"/>
              </a:rPr>
              <a:t>Success Rate</a:t>
            </a:r>
          </a:p>
          <a:p>
            <a:pPr marL="0" indent="0" algn="l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800" b="0" i="0" u="none" strike="noStrike" baseline="0" dirty="0">
                <a:solidFill>
                  <a:srgbClr val="292929"/>
                </a:solidFill>
                <a:latin typeface="ArialMT"/>
              </a:rPr>
              <a:t>     ○ A Bar chart makes it easy to compare datasets between multiple groups at a glance. One axis represents a category and the other axis represents a discrete value. The purpose of this chart is to indicate the relationship between the two axes.</a:t>
            </a:r>
          </a:p>
          <a:p>
            <a:pPr marL="0" indent="0" algn="l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800" b="0" i="0" u="none" strike="noStrike" baseline="0" dirty="0">
                <a:solidFill>
                  <a:srgbClr val="292929"/>
                </a:solidFill>
                <a:latin typeface="ArialMT"/>
              </a:rPr>
              <a:t>•   Line chart:</a:t>
            </a:r>
          </a:p>
          <a:p>
            <a:pPr marL="0" indent="0" algn="l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800" b="0" i="1" u="none" strike="noStrike" baseline="0" dirty="0">
                <a:solidFill>
                  <a:srgbClr val="292929"/>
                </a:solidFill>
                <a:latin typeface="Arial-ItalicMT"/>
              </a:rPr>
              <a:t>    ○ </a:t>
            </a:r>
            <a:r>
              <a:rPr lang="en-GB" sz="1800" b="0" i="1" u="none" strike="noStrike" baseline="0" dirty="0">
                <a:solidFill>
                  <a:srgbClr val="292929"/>
                </a:solidFill>
                <a:latin typeface="Consolas-Italic"/>
              </a:rPr>
              <a:t>Year </a:t>
            </a:r>
            <a:r>
              <a:rPr lang="en-GB" sz="1800" b="0" i="1" u="none" strike="noStrike" baseline="0" dirty="0">
                <a:solidFill>
                  <a:srgbClr val="292929"/>
                </a:solidFill>
                <a:latin typeface="Arial-ItalicMT"/>
              </a:rPr>
              <a:t>vs. </a:t>
            </a:r>
            <a:r>
              <a:rPr lang="en-GB" sz="1800" b="0" i="1" u="none" strike="noStrike" baseline="0" dirty="0">
                <a:solidFill>
                  <a:srgbClr val="292929"/>
                </a:solidFill>
                <a:latin typeface="Consolas-Italic"/>
              </a:rPr>
              <a:t>Success Rate</a:t>
            </a:r>
          </a:p>
          <a:p>
            <a:pPr marL="0" indent="0" algn="l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800" b="0" i="0" u="none" strike="noStrike" baseline="0" dirty="0">
                <a:solidFill>
                  <a:srgbClr val="292929"/>
                </a:solidFill>
                <a:latin typeface="ArialMT"/>
              </a:rPr>
              <a:t>    ○ A Line chart shows data variables and trends very clearly and helps predict the results of data that has not yet been recorded.</a:t>
            </a:r>
          </a:p>
          <a:p>
            <a:pPr marL="0" indent="0" algn="l">
              <a:lnSpc>
                <a:spcPct val="100000"/>
              </a:lnSpc>
              <a:spcBef>
                <a:spcPts val="0"/>
              </a:spcBef>
              <a:buNone/>
            </a:pPr>
            <a:endParaRPr lang="en-GB" sz="1800" b="0" i="0" u="none" strike="noStrike" baseline="0" dirty="0">
              <a:solidFill>
                <a:srgbClr val="292929"/>
              </a:solidFill>
              <a:latin typeface="ArialMT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GB" sz="1800" dirty="0" err="1">
                <a:hlinkClick r:id="rId3"/>
              </a:rPr>
              <a:t>Applied_Data_Science_Capstone_SPACE_X</a:t>
            </a:r>
            <a:r>
              <a:rPr lang="en-GB" sz="1800" dirty="0">
                <a:hlinkClick r:id="rId3"/>
              </a:rPr>
              <a:t>/</a:t>
            </a:r>
            <a:r>
              <a:rPr lang="en-GB" sz="1800" dirty="0" err="1">
                <a:hlinkClick r:id="rId3"/>
              </a:rPr>
              <a:t>EDA_with_Data_Visualization.ipynb</a:t>
            </a:r>
            <a:r>
              <a:rPr lang="en-GB" sz="1800" dirty="0">
                <a:hlinkClick r:id="rId3"/>
              </a:rPr>
              <a:t> at master · </a:t>
            </a:r>
            <a:r>
              <a:rPr lang="en-GB" sz="1800" dirty="0" err="1">
                <a:hlinkClick r:id="rId3"/>
              </a:rPr>
              <a:t>mohkipic</a:t>
            </a:r>
            <a:r>
              <a:rPr lang="en-GB" sz="1800" dirty="0">
                <a:hlinkClick r:id="rId3"/>
              </a:rPr>
              <a:t>/</a:t>
            </a:r>
            <a:r>
              <a:rPr lang="en-GB" sz="1800" dirty="0" err="1">
                <a:hlinkClick r:id="rId3"/>
              </a:rPr>
              <a:t>Applied_Data_Science_Capstone_SPACE_X</a:t>
            </a:r>
            <a:r>
              <a:rPr lang="en-GB" sz="1800" dirty="0">
                <a:hlinkClick r:id="rId3"/>
              </a:rPr>
              <a:t> (github.com)</a:t>
            </a: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300766"/>
            <a:ext cx="11361889" cy="5602310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GB" sz="1800" b="0" i="0" u="none" strike="noStrike" baseline="0" dirty="0">
                <a:solidFill>
                  <a:srgbClr val="292929"/>
                </a:solidFill>
                <a:latin typeface="ArialMT"/>
              </a:rPr>
              <a:t>Loading the dataset into the corresponding table in a Db2 database, and executing SQL queries to answer following questions:</a:t>
            </a:r>
          </a:p>
          <a:p>
            <a:pPr marL="0" indent="0" algn="l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800" b="0" i="0" u="none" strike="noStrike" baseline="0" dirty="0">
                <a:solidFill>
                  <a:srgbClr val="292929"/>
                </a:solidFill>
                <a:latin typeface="ArialMT"/>
              </a:rPr>
              <a:t>    ○ Displaying the names of the unique launch sites in the space mission</a:t>
            </a:r>
          </a:p>
          <a:p>
            <a:pPr marL="0" indent="0" algn="l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800" b="0" i="0" u="none" strike="noStrike" baseline="0" dirty="0">
                <a:solidFill>
                  <a:srgbClr val="292929"/>
                </a:solidFill>
                <a:latin typeface="ArialMT"/>
              </a:rPr>
              <a:t>    ○ Displaying 5 records where launch sites begin with the string 'CCA’</a:t>
            </a:r>
          </a:p>
          <a:p>
            <a:pPr marL="0" indent="0" algn="l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800" b="0" i="0" u="none" strike="noStrike" baseline="0" dirty="0">
                <a:solidFill>
                  <a:srgbClr val="292929"/>
                </a:solidFill>
                <a:latin typeface="ArialMT"/>
              </a:rPr>
              <a:t>    ○ Displaying the total payload mass carried by boosters launched by NASA (CRS)</a:t>
            </a:r>
          </a:p>
          <a:p>
            <a:pPr marL="0" indent="0" algn="l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800" b="0" i="0" u="none" strike="noStrike" baseline="0" dirty="0">
                <a:solidFill>
                  <a:srgbClr val="292929"/>
                </a:solidFill>
                <a:latin typeface="ArialMT"/>
              </a:rPr>
              <a:t>    ○ Displaying average payload mass carried by booster version F9 v1.1</a:t>
            </a:r>
          </a:p>
          <a:p>
            <a:pPr marL="0" indent="0" algn="l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800" b="0" i="0" u="none" strike="noStrike" baseline="0" dirty="0">
                <a:solidFill>
                  <a:srgbClr val="292929"/>
                </a:solidFill>
                <a:latin typeface="ArialMT"/>
              </a:rPr>
              <a:t>    ○ Listing the date when the first successful landing outcome in ground pad was achieved</a:t>
            </a:r>
          </a:p>
          <a:p>
            <a:pPr marL="0" indent="0" algn="l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800" b="0" i="0" u="none" strike="noStrike" baseline="0" dirty="0">
                <a:solidFill>
                  <a:srgbClr val="292929"/>
                </a:solidFill>
                <a:latin typeface="ArialMT"/>
              </a:rPr>
              <a:t>    ○ Listing the names of the boosters which have success in drone ship and have payload mass greater than 4000 but less than 6000</a:t>
            </a:r>
          </a:p>
          <a:p>
            <a:pPr marL="0" indent="0" algn="l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800" b="0" i="0" u="none" strike="noStrike" baseline="0" dirty="0">
                <a:solidFill>
                  <a:srgbClr val="292929"/>
                </a:solidFill>
                <a:latin typeface="ArialMT"/>
              </a:rPr>
              <a:t>    ○ Listing the total number of successful and failure mission outcomes</a:t>
            </a:r>
          </a:p>
          <a:p>
            <a:pPr marL="0" indent="0" algn="l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800" b="0" i="0" u="none" strike="noStrike" baseline="0" dirty="0">
                <a:solidFill>
                  <a:srgbClr val="292929"/>
                </a:solidFill>
                <a:latin typeface="ArialMT"/>
              </a:rPr>
              <a:t>    ○ Listing the names of the </a:t>
            </a:r>
            <a:r>
              <a:rPr lang="en-GB" sz="1800" b="0" i="0" u="none" strike="noStrike" baseline="0" dirty="0" err="1">
                <a:solidFill>
                  <a:srgbClr val="292929"/>
                </a:solidFill>
                <a:latin typeface="ArialMT"/>
              </a:rPr>
              <a:t>booster_versions</a:t>
            </a:r>
            <a:r>
              <a:rPr lang="en-GB" sz="1800" b="0" i="0" u="none" strike="noStrike" baseline="0" dirty="0">
                <a:solidFill>
                  <a:srgbClr val="292929"/>
                </a:solidFill>
                <a:latin typeface="ArialMT"/>
              </a:rPr>
              <a:t> which have carried the maximum payload mass</a:t>
            </a:r>
          </a:p>
          <a:p>
            <a:pPr marL="0" indent="0" algn="l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800" b="0" i="0" u="none" strike="noStrike" baseline="0" dirty="0">
                <a:solidFill>
                  <a:srgbClr val="292929"/>
                </a:solidFill>
                <a:latin typeface="ArialMT"/>
              </a:rPr>
              <a:t>    ○ Listing the failed </a:t>
            </a:r>
            <a:r>
              <a:rPr lang="en-GB" sz="1800" b="0" i="0" u="none" strike="noStrike" baseline="0" dirty="0" err="1">
                <a:solidFill>
                  <a:srgbClr val="292929"/>
                </a:solidFill>
                <a:latin typeface="ArialMT"/>
              </a:rPr>
              <a:t>landing_outcomes</a:t>
            </a:r>
            <a:r>
              <a:rPr lang="en-GB" sz="1800" b="0" i="0" u="none" strike="noStrike" baseline="0" dirty="0">
                <a:solidFill>
                  <a:srgbClr val="292929"/>
                </a:solidFill>
                <a:latin typeface="ArialMT"/>
              </a:rPr>
              <a:t> in drone ship, their booster versions, and launch site names for in year 2015</a:t>
            </a:r>
          </a:p>
          <a:p>
            <a:pPr marL="0" indent="0" algn="l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800" b="0" i="0" u="none" strike="noStrike" baseline="0" dirty="0">
                <a:solidFill>
                  <a:srgbClr val="292929"/>
                </a:solidFill>
                <a:latin typeface="ArialMT"/>
              </a:rPr>
              <a:t>    ○ Ranking the count of landing outcomes (such as Failure (drone ship) or Success (ground pad)) between the date 2010-06-04 and 2017-03-20, in descending order</a:t>
            </a:r>
          </a:p>
          <a:p>
            <a:pPr marL="0" indent="0" algn="l">
              <a:lnSpc>
                <a:spcPct val="100000"/>
              </a:lnSpc>
              <a:spcBef>
                <a:spcPts val="0"/>
              </a:spcBef>
              <a:buNone/>
            </a:pPr>
            <a:endParaRPr lang="en-GB" sz="1800" dirty="0">
              <a:solidFill>
                <a:srgbClr val="292929"/>
              </a:solidFill>
              <a:latin typeface="ArialMT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GB" sz="1800" dirty="0" err="1">
                <a:hlinkClick r:id="rId3"/>
              </a:rPr>
              <a:t>Applied_Data_Science_Capstone_SPACE_X</a:t>
            </a:r>
            <a:r>
              <a:rPr lang="en-GB" sz="1800" dirty="0">
                <a:hlinkClick r:id="rId3"/>
              </a:rPr>
              <a:t>/</a:t>
            </a:r>
            <a:r>
              <a:rPr lang="en-GB" sz="1800" dirty="0" err="1">
                <a:hlinkClick r:id="rId3"/>
              </a:rPr>
              <a:t>EDA_with_SQL.ipynb</a:t>
            </a:r>
            <a:r>
              <a:rPr lang="en-GB" sz="1800" dirty="0">
                <a:hlinkClick r:id="rId3"/>
              </a:rPr>
              <a:t> at master · </a:t>
            </a:r>
            <a:r>
              <a:rPr lang="en-GB" sz="1800" dirty="0" err="1">
                <a:hlinkClick r:id="rId3"/>
              </a:rPr>
              <a:t>mohkipic</a:t>
            </a:r>
            <a:r>
              <a:rPr lang="en-GB" sz="1800" dirty="0">
                <a:hlinkClick r:id="rId3"/>
              </a:rPr>
              <a:t>/</a:t>
            </a:r>
            <a:r>
              <a:rPr lang="en-GB" sz="1800" dirty="0" err="1">
                <a:hlinkClick r:id="rId3"/>
              </a:rPr>
              <a:t>Applied_Data_Science_Capstone_SPACE_X</a:t>
            </a:r>
            <a:r>
              <a:rPr lang="en-GB" sz="1800" dirty="0">
                <a:hlinkClick r:id="rId3"/>
              </a:rPr>
              <a:t> (github.com)</a:t>
            </a:r>
            <a:endParaRPr lang="en-GB" sz="1800" b="0" i="0" u="none" strike="noStrike" baseline="0" dirty="0">
              <a:solidFill>
                <a:srgbClr val="292929"/>
              </a:solidFill>
              <a:latin typeface="ArialMT"/>
            </a:endParaRPr>
          </a:p>
          <a:p>
            <a:pPr marL="0" indent="0" algn="l">
              <a:lnSpc>
                <a:spcPct val="100000"/>
              </a:lnSpc>
              <a:spcBef>
                <a:spcPts val="0"/>
              </a:spcBef>
              <a:buNone/>
            </a:pPr>
            <a:endParaRPr lang="en-GB" sz="1600" dirty="0">
              <a:solidFill>
                <a:srgbClr val="292929"/>
              </a:solidFill>
              <a:latin typeface="ArialMT"/>
            </a:endParaRPr>
          </a:p>
          <a:p>
            <a:pPr marL="0" indent="0" algn="l">
              <a:lnSpc>
                <a:spcPct val="100000"/>
              </a:lnSpc>
              <a:spcBef>
                <a:spcPts val="0"/>
              </a:spcBef>
              <a:buNone/>
            </a:pPr>
            <a:endParaRPr lang="en-US" sz="1600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199" y="1397359"/>
            <a:ext cx="11287259" cy="5460642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GB" sz="1800" b="0" i="0" u="none" strike="noStrike" baseline="0" dirty="0">
                <a:solidFill>
                  <a:srgbClr val="292929"/>
                </a:solidFill>
                <a:latin typeface="ArialMT"/>
              </a:rPr>
              <a:t>Objects created and added to a folium map:</a:t>
            </a:r>
          </a:p>
          <a:p>
            <a:pPr marL="0" indent="0" algn="l">
              <a:buNone/>
            </a:pPr>
            <a:r>
              <a:rPr lang="en-GB" sz="1800" b="0" i="0" u="none" strike="noStrike" baseline="0" dirty="0">
                <a:solidFill>
                  <a:srgbClr val="292929"/>
                </a:solidFill>
                <a:latin typeface="ArialMT"/>
              </a:rPr>
              <a:t>   ○ Markers that show all launch sites on a map</a:t>
            </a:r>
          </a:p>
          <a:p>
            <a:pPr marL="0" indent="0" algn="l">
              <a:buNone/>
            </a:pPr>
            <a:r>
              <a:rPr lang="en-GB" sz="1800" b="0" i="0" u="none" strike="noStrike" baseline="0" dirty="0">
                <a:solidFill>
                  <a:srgbClr val="292929"/>
                </a:solidFill>
                <a:latin typeface="ArialMT"/>
              </a:rPr>
              <a:t>   ○ Markers that show the success/failed launches for each site on the map</a:t>
            </a:r>
          </a:p>
          <a:p>
            <a:pPr marL="0" indent="0" algn="l">
              <a:buNone/>
            </a:pPr>
            <a:r>
              <a:rPr lang="en-GB" sz="1800" b="0" i="0" u="none" strike="noStrike" baseline="0" dirty="0">
                <a:solidFill>
                  <a:srgbClr val="292929"/>
                </a:solidFill>
                <a:latin typeface="ArialMT"/>
              </a:rPr>
              <a:t>   ○ Lines that show the distances between a launch site to its proximities</a:t>
            </a:r>
          </a:p>
          <a:p>
            <a:pPr marL="0" indent="0" algn="l">
              <a:buNone/>
            </a:pPr>
            <a:r>
              <a:rPr lang="en-GB" sz="1800" b="0" i="0" u="none" strike="noStrike" baseline="0" dirty="0">
                <a:solidFill>
                  <a:srgbClr val="292929"/>
                </a:solidFill>
                <a:latin typeface="ArialMT"/>
              </a:rPr>
              <a:t>• By adding these objects, following geographical patterns about launch sites are found:</a:t>
            </a:r>
          </a:p>
          <a:p>
            <a:pPr marL="0" indent="0" algn="l">
              <a:buNone/>
            </a:pPr>
            <a:r>
              <a:rPr lang="en-GB" sz="1800" b="0" i="0" u="none" strike="noStrike" baseline="0" dirty="0">
                <a:solidFill>
                  <a:srgbClr val="292929"/>
                </a:solidFill>
                <a:latin typeface="ArialMT"/>
              </a:rPr>
              <a:t>    ○ Are launch sites in close proximity to railways? </a:t>
            </a:r>
            <a:r>
              <a:rPr lang="en-GB" sz="1800" b="0" i="1" u="none" strike="noStrike" baseline="0" dirty="0">
                <a:solidFill>
                  <a:srgbClr val="292929"/>
                </a:solidFill>
                <a:latin typeface="Arial-ItalicMT"/>
              </a:rPr>
              <a:t>Yes</a:t>
            </a:r>
          </a:p>
          <a:p>
            <a:pPr marL="0" indent="0" algn="l">
              <a:buNone/>
            </a:pPr>
            <a:r>
              <a:rPr lang="en-GB" sz="1800" b="0" i="0" u="none" strike="noStrike" baseline="0" dirty="0">
                <a:solidFill>
                  <a:srgbClr val="292929"/>
                </a:solidFill>
                <a:latin typeface="ArialMT"/>
              </a:rPr>
              <a:t>    ○ Are launch sites in close proximity to highways? </a:t>
            </a:r>
            <a:r>
              <a:rPr lang="en-GB" sz="1800" b="0" i="1" u="none" strike="noStrike" baseline="0" dirty="0">
                <a:solidFill>
                  <a:srgbClr val="292929"/>
                </a:solidFill>
                <a:latin typeface="Arial-ItalicMT"/>
              </a:rPr>
              <a:t>Yes</a:t>
            </a:r>
          </a:p>
          <a:p>
            <a:pPr marL="0" indent="0" algn="l">
              <a:buNone/>
            </a:pPr>
            <a:r>
              <a:rPr lang="en-GB" sz="1800" b="0" i="0" u="none" strike="noStrike" baseline="0" dirty="0">
                <a:solidFill>
                  <a:srgbClr val="292929"/>
                </a:solidFill>
                <a:latin typeface="ArialMT"/>
              </a:rPr>
              <a:t>    ○ Are launch sites in close proximity to coastline? </a:t>
            </a:r>
            <a:r>
              <a:rPr lang="en-GB" sz="1800" b="0" i="1" u="none" strike="noStrike" baseline="0" dirty="0">
                <a:solidFill>
                  <a:srgbClr val="292929"/>
                </a:solidFill>
                <a:latin typeface="Arial-ItalicMT"/>
              </a:rPr>
              <a:t>Yes</a:t>
            </a:r>
          </a:p>
          <a:p>
            <a:pPr marL="0" indent="0" algn="l">
              <a:buNone/>
            </a:pPr>
            <a:r>
              <a:rPr lang="en-GB" sz="1800" b="0" i="0" u="none" strike="noStrike" baseline="0" dirty="0">
                <a:solidFill>
                  <a:srgbClr val="292929"/>
                </a:solidFill>
                <a:latin typeface="ArialMT"/>
              </a:rPr>
              <a:t>    ○ Do launch sites keep certain distance away from cities? </a:t>
            </a:r>
            <a:r>
              <a:rPr lang="en-GB" sz="1800" b="0" i="1" u="none" strike="noStrike" baseline="0" dirty="0">
                <a:solidFill>
                  <a:srgbClr val="292929"/>
                </a:solidFill>
                <a:latin typeface="Arial-ItalicMT"/>
              </a:rPr>
              <a:t>Yes</a:t>
            </a:r>
          </a:p>
          <a:p>
            <a:pPr marL="0" indent="0" algn="l">
              <a:buNone/>
            </a:pPr>
            <a:endParaRPr lang="en-GB" sz="1800" b="0" i="1" u="none" strike="noStrike" baseline="0" dirty="0">
              <a:solidFill>
                <a:srgbClr val="292929"/>
              </a:solidFill>
              <a:latin typeface="Arial-ItalicMT"/>
            </a:endParaRPr>
          </a:p>
          <a:p>
            <a:pPr algn="l"/>
            <a:r>
              <a:rPr lang="en-GB" sz="1800" dirty="0" err="1">
                <a:hlinkClick r:id="rId3"/>
              </a:rPr>
              <a:t>Applied_Data_Science_Capstone_SPACE_X</a:t>
            </a:r>
            <a:r>
              <a:rPr lang="en-GB" sz="1800" dirty="0">
                <a:hlinkClick r:id="rId3"/>
              </a:rPr>
              <a:t>/</a:t>
            </a:r>
            <a:r>
              <a:rPr lang="en-GB" sz="1800" dirty="0" err="1">
                <a:hlinkClick r:id="rId3"/>
              </a:rPr>
              <a:t>Interactive_Map_with_Folium.ipynb</a:t>
            </a:r>
            <a:r>
              <a:rPr lang="en-GB" sz="1800" dirty="0">
                <a:hlinkClick r:id="rId3"/>
              </a:rPr>
              <a:t> at master · </a:t>
            </a:r>
            <a:r>
              <a:rPr lang="en-GB" sz="1800" dirty="0" err="1">
                <a:hlinkClick r:id="rId3"/>
              </a:rPr>
              <a:t>mohkipic</a:t>
            </a:r>
            <a:r>
              <a:rPr lang="en-GB" sz="1800" dirty="0">
                <a:hlinkClick r:id="rId3"/>
              </a:rPr>
              <a:t>/</a:t>
            </a:r>
            <a:r>
              <a:rPr lang="en-GB" sz="1800" dirty="0" err="1">
                <a:hlinkClick r:id="rId3"/>
              </a:rPr>
              <a:t>Applied_Data_Science_Capstone_SPACE_X</a:t>
            </a:r>
            <a:r>
              <a:rPr lang="en-GB" sz="1800" dirty="0">
                <a:hlinkClick r:id="rId3"/>
              </a:rPr>
              <a:t> (github.com)</a:t>
            </a:r>
            <a:r>
              <a:rPr lang="en-GB" sz="1800" dirty="0"/>
              <a:t> / </a:t>
            </a:r>
            <a:r>
              <a:rPr lang="en-GB" sz="1800" dirty="0" err="1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Applied_Data_Science_Capstone_SPACE_X</a:t>
            </a:r>
            <a:r>
              <a:rPr lang="en-GB" sz="180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en-GB" sz="1800" dirty="0" err="1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Interactive_Map_with_Folium</a:t>
            </a:r>
            <a:r>
              <a:rPr lang="en-GB" sz="180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- PDF.pdf at master · </a:t>
            </a:r>
            <a:r>
              <a:rPr lang="en-GB" sz="1800" dirty="0" err="1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mohkipic</a:t>
            </a:r>
            <a:r>
              <a:rPr lang="en-GB" sz="180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en-GB" sz="1800" dirty="0" err="1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Applied_Data_Science_Capstone_SPACE_X</a:t>
            </a:r>
            <a:r>
              <a:rPr lang="en-GB" sz="180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(github.com)</a:t>
            </a:r>
            <a:endParaRPr lang="en-GB" sz="1800" dirty="0"/>
          </a:p>
          <a:p>
            <a:pPr marL="0" indent="0" algn="l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332962"/>
            <a:ext cx="11117190" cy="552503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GB" sz="2000" b="0" i="0" u="none" strike="noStrike" baseline="0" dirty="0">
                <a:solidFill>
                  <a:srgbClr val="292929"/>
                </a:solidFill>
                <a:latin typeface="ArialMT"/>
              </a:rPr>
              <a:t>The dashboard application contains a pie chart and a scatter point chart.</a:t>
            </a:r>
          </a:p>
          <a:p>
            <a:pPr marL="0" indent="0" algn="l">
              <a:buNone/>
            </a:pPr>
            <a:r>
              <a:rPr lang="en-GB" sz="2000" b="0" i="0" u="none" strike="noStrike" baseline="0" dirty="0">
                <a:solidFill>
                  <a:srgbClr val="292929"/>
                </a:solidFill>
                <a:latin typeface="ArialMT"/>
              </a:rPr>
              <a:t>      ○ </a:t>
            </a:r>
            <a:r>
              <a:rPr lang="en-GB" sz="2000" b="0" i="1" u="none" strike="noStrike" baseline="0" dirty="0">
                <a:solidFill>
                  <a:srgbClr val="292929"/>
                </a:solidFill>
                <a:latin typeface="Arial-ItalicMT"/>
              </a:rPr>
              <a:t>Pie chart</a:t>
            </a:r>
          </a:p>
          <a:p>
            <a:pPr marL="0" indent="0" algn="l">
              <a:buNone/>
            </a:pPr>
            <a:r>
              <a:rPr lang="en-GB" sz="2000" b="0" i="0" u="none" strike="noStrike" baseline="0" dirty="0">
                <a:solidFill>
                  <a:srgbClr val="292929"/>
                </a:solidFill>
                <a:latin typeface="ArialMT"/>
              </a:rPr>
              <a:t>          ■ For showing total success launches by sites</a:t>
            </a:r>
          </a:p>
          <a:p>
            <a:pPr marL="0" indent="0" algn="l">
              <a:buNone/>
            </a:pPr>
            <a:r>
              <a:rPr lang="en-GB" sz="2000" b="0" i="0" u="none" strike="noStrike" baseline="0" dirty="0">
                <a:solidFill>
                  <a:srgbClr val="292929"/>
                </a:solidFill>
                <a:latin typeface="ArialMT"/>
              </a:rPr>
              <a:t>          ■ This chart can be selected to indicate a successful landing distribution across all launch sites or to indicate the success rate of individual launch sites.</a:t>
            </a:r>
          </a:p>
          <a:p>
            <a:pPr marL="0" indent="0" algn="l">
              <a:buNone/>
            </a:pPr>
            <a:r>
              <a:rPr lang="en-GB" sz="2000" b="0" i="0" u="none" strike="noStrike" baseline="0" dirty="0">
                <a:solidFill>
                  <a:srgbClr val="292929"/>
                </a:solidFill>
                <a:latin typeface="ArialMT"/>
              </a:rPr>
              <a:t>      ○ </a:t>
            </a:r>
            <a:r>
              <a:rPr lang="en-GB" sz="2000" b="0" i="1" u="none" strike="noStrike" baseline="0" dirty="0">
                <a:solidFill>
                  <a:srgbClr val="292929"/>
                </a:solidFill>
                <a:latin typeface="Arial-ItalicMT"/>
              </a:rPr>
              <a:t>Scatter chart</a:t>
            </a:r>
          </a:p>
          <a:p>
            <a:pPr marL="0" indent="0" algn="l">
              <a:buNone/>
            </a:pPr>
            <a:r>
              <a:rPr lang="en-GB" sz="2000" b="0" i="0" u="none" strike="noStrike" baseline="0" dirty="0">
                <a:solidFill>
                  <a:srgbClr val="292929"/>
                </a:solidFill>
                <a:latin typeface="ArialMT"/>
              </a:rPr>
              <a:t>          ■ For showing the relationship between </a:t>
            </a:r>
            <a:r>
              <a:rPr lang="en-GB" sz="2000" b="0" i="0" u="none" strike="noStrike" baseline="0" dirty="0">
                <a:solidFill>
                  <a:srgbClr val="292929"/>
                </a:solidFill>
                <a:latin typeface="Consolas" panose="020B0609020204030204" pitchFamily="49" charset="0"/>
              </a:rPr>
              <a:t>Outcomes </a:t>
            </a:r>
            <a:r>
              <a:rPr lang="en-GB" sz="2000" b="0" i="0" u="none" strike="noStrike" baseline="0" dirty="0">
                <a:solidFill>
                  <a:srgbClr val="292929"/>
                </a:solidFill>
                <a:latin typeface="ArialMT"/>
              </a:rPr>
              <a:t>and </a:t>
            </a:r>
            <a:r>
              <a:rPr lang="en-GB" sz="2000" b="0" i="0" u="none" strike="noStrike" baseline="0" dirty="0">
                <a:solidFill>
                  <a:srgbClr val="292929"/>
                </a:solidFill>
                <a:latin typeface="Consolas" panose="020B0609020204030204" pitchFamily="49" charset="0"/>
              </a:rPr>
              <a:t>Payload mass (Kg) </a:t>
            </a:r>
            <a:r>
              <a:rPr lang="en-GB" sz="2000" b="0" i="0" u="none" strike="noStrike" baseline="0" dirty="0">
                <a:solidFill>
                  <a:srgbClr val="292929"/>
                </a:solidFill>
                <a:latin typeface="ArialMT"/>
              </a:rPr>
              <a:t>by different boosters</a:t>
            </a:r>
          </a:p>
          <a:p>
            <a:pPr marL="0" indent="0" algn="l">
              <a:buNone/>
            </a:pPr>
            <a:r>
              <a:rPr lang="en-GB" sz="2000" b="0" i="0" u="none" strike="noStrike" baseline="0" dirty="0">
                <a:solidFill>
                  <a:srgbClr val="292929"/>
                </a:solidFill>
                <a:latin typeface="ArialMT"/>
              </a:rPr>
              <a:t>          ■ Has 2 inputs: All sites/individual site &amp; Payload mass on a slider between 0 and 10000 kg</a:t>
            </a:r>
          </a:p>
          <a:p>
            <a:pPr marL="0" indent="0" algn="l">
              <a:buNone/>
            </a:pPr>
            <a:r>
              <a:rPr lang="en-GB" sz="2000" b="0" i="0" u="none" strike="noStrike" baseline="0" dirty="0">
                <a:solidFill>
                  <a:srgbClr val="292929"/>
                </a:solidFill>
                <a:latin typeface="ArialMT"/>
              </a:rPr>
              <a:t>          ■ This chart helps determine how success depends on the launch point, payload mass, and booster version categories.</a:t>
            </a:r>
          </a:p>
          <a:p>
            <a:pPr marL="0" indent="0" algn="l">
              <a:buNone/>
            </a:pPr>
            <a:endParaRPr lang="en-GB" sz="2000" b="0" i="0" u="none" strike="noStrike" baseline="0" dirty="0">
              <a:solidFill>
                <a:srgbClr val="292929"/>
              </a:solidFill>
              <a:latin typeface="ArialMT"/>
            </a:endParaRPr>
          </a:p>
          <a:p>
            <a:pPr algn="l"/>
            <a:r>
              <a:rPr lang="en-GB" sz="1800" dirty="0">
                <a:hlinkClick r:id="rId3"/>
              </a:rPr>
              <a:t>Applied_Data_Science_Capstone_SPACE_X/Dashboard_with_Plotly_Dash.py at master · </a:t>
            </a:r>
            <a:r>
              <a:rPr lang="en-GB" sz="1800" dirty="0" err="1">
                <a:hlinkClick r:id="rId3"/>
              </a:rPr>
              <a:t>mohkipic</a:t>
            </a:r>
            <a:r>
              <a:rPr lang="en-GB" sz="1800" dirty="0">
                <a:hlinkClick r:id="rId3"/>
              </a:rPr>
              <a:t>/</a:t>
            </a:r>
            <a:r>
              <a:rPr lang="en-GB" sz="1800" dirty="0" err="1">
                <a:hlinkClick r:id="rId3"/>
              </a:rPr>
              <a:t>Applied_Data_Science_Capstone_SPACE_X</a:t>
            </a:r>
            <a:r>
              <a:rPr lang="en-GB" sz="1800" dirty="0">
                <a:hlinkClick r:id="rId3"/>
              </a:rPr>
              <a:t> (github.com)</a:t>
            </a:r>
            <a:r>
              <a:rPr lang="en-GB" sz="1800" dirty="0"/>
              <a:t>      (Code Only)</a:t>
            </a:r>
            <a:endParaRPr lang="en-GB" dirty="0">
              <a:solidFill>
                <a:srgbClr val="292929"/>
              </a:solidFill>
              <a:latin typeface="ArialMT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294326"/>
            <a:ext cx="11226660" cy="5563673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GB" sz="2000" b="0" i="0" u="none" strike="noStrike" baseline="0" dirty="0">
                <a:solidFill>
                  <a:srgbClr val="292929"/>
                </a:solidFill>
                <a:latin typeface="ArialMT"/>
              </a:rPr>
              <a:t>Perform exploratory Data Analysis</a:t>
            </a:r>
          </a:p>
          <a:p>
            <a:pPr marL="0" indent="0" algn="l">
              <a:buNone/>
            </a:pPr>
            <a:r>
              <a:rPr lang="en-GB" sz="2000" b="0" i="0" u="none" strike="noStrike" baseline="0" dirty="0">
                <a:solidFill>
                  <a:srgbClr val="292929"/>
                </a:solidFill>
                <a:latin typeface="ArialMT"/>
              </a:rPr>
              <a:t>   and determine Training Labels                                                 </a:t>
            </a:r>
          </a:p>
          <a:p>
            <a:pPr marL="0" indent="0" algn="l">
              <a:buNone/>
            </a:pPr>
            <a:r>
              <a:rPr lang="en-GB" sz="2000" b="0" i="0" u="none" strike="noStrike" baseline="0" dirty="0">
                <a:solidFill>
                  <a:srgbClr val="292929"/>
                </a:solidFill>
                <a:latin typeface="ArialMT"/>
              </a:rPr>
              <a:t>     ○ Create a column for the class</a:t>
            </a:r>
          </a:p>
          <a:p>
            <a:pPr marL="0" indent="0" algn="l">
              <a:buNone/>
            </a:pPr>
            <a:r>
              <a:rPr lang="en-GB" sz="2000" b="0" i="0" u="none" strike="noStrike" baseline="0" dirty="0">
                <a:solidFill>
                  <a:srgbClr val="292929"/>
                </a:solidFill>
                <a:latin typeface="ArialMT"/>
              </a:rPr>
              <a:t>     ○ Standardize the data</a:t>
            </a:r>
          </a:p>
          <a:p>
            <a:pPr marL="0" indent="0" algn="l">
              <a:buNone/>
            </a:pPr>
            <a:r>
              <a:rPr lang="en-GB" sz="2000" b="0" i="0" u="none" strike="noStrike" baseline="0" dirty="0">
                <a:solidFill>
                  <a:srgbClr val="292929"/>
                </a:solidFill>
                <a:latin typeface="ArialMT"/>
              </a:rPr>
              <a:t>     ○ Split into training data and test</a:t>
            </a:r>
          </a:p>
          <a:p>
            <a:pPr marL="0" indent="0" algn="l">
              <a:buNone/>
            </a:pPr>
            <a:r>
              <a:rPr lang="en-GB" sz="2000" b="0" i="0" u="none" strike="noStrike" baseline="0" dirty="0">
                <a:solidFill>
                  <a:srgbClr val="292929"/>
                </a:solidFill>
                <a:latin typeface="ArialMT"/>
              </a:rPr>
              <a:t>         data</a:t>
            </a:r>
          </a:p>
          <a:p>
            <a:pPr marL="0" indent="0" algn="l">
              <a:buNone/>
            </a:pPr>
            <a:r>
              <a:rPr lang="en-GB" sz="2000" b="0" i="0" u="none" strike="noStrike" baseline="0" dirty="0">
                <a:solidFill>
                  <a:srgbClr val="292929"/>
                </a:solidFill>
                <a:latin typeface="ArialMT"/>
              </a:rPr>
              <a:t>• Find best Hyperparameter for SVM,</a:t>
            </a:r>
          </a:p>
          <a:p>
            <a:pPr marL="0" indent="0" algn="l">
              <a:buNone/>
            </a:pPr>
            <a:r>
              <a:rPr lang="en-GB" sz="2000" b="0" i="0" u="none" strike="noStrike" baseline="0" dirty="0">
                <a:solidFill>
                  <a:srgbClr val="292929"/>
                </a:solidFill>
                <a:latin typeface="ArialMT"/>
              </a:rPr>
              <a:t>  Classification Trees and Logistic</a:t>
            </a:r>
          </a:p>
          <a:p>
            <a:pPr marL="0" indent="0" algn="l">
              <a:buNone/>
            </a:pPr>
            <a:r>
              <a:rPr lang="en-GB" sz="2000" b="0" i="0" u="none" strike="noStrike" baseline="0" dirty="0">
                <a:solidFill>
                  <a:srgbClr val="292929"/>
                </a:solidFill>
                <a:latin typeface="ArialMT"/>
              </a:rPr>
              <a:t>  Regression</a:t>
            </a:r>
          </a:p>
          <a:p>
            <a:pPr marL="0" indent="0" algn="l">
              <a:buNone/>
            </a:pPr>
            <a:r>
              <a:rPr lang="en-GB" sz="2000" b="0" i="0" u="none" strike="noStrike" baseline="0" dirty="0">
                <a:solidFill>
                  <a:srgbClr val="292929"/>
                </a:solidFill>
                <a:latin typeface="ArialMT"/>
              </a:rPr>
              <a:t>     ○ Find the method performs best</a:t>
            </a:r>
          </a:p>
          <a:p>
            <a:pPr marL="0" indent="0" algn="l">
              <a:buNone/>
            </a:pPr>
            <a:r>
              <a:rPr lang="en-GB" sz="2000" b="0" i="0" u="none" strike="noStrike" baseline="0" dirty="0">
                <a:solidFill>
                  <a:srgbClr val="292929"/>
                </a:solidFill>
                <a:latin typeface="ArialMT"/>
              </a:rPr>
              <a:t>         using test data</a:t>
            </a:r>
          </a:p>
          <a:p>
            <a:pPr marL="0" indent="0" algn="l">
              <a:buNone/>
            </a:pPr>
            <a:endParaRPr lang="en-GB" sz="2000" b="0" i="0" u="none" strike="noStrike" baseline="0" dirty="0">
              <a:solidFill>
                <a:srgbClr val="292929"/>
              </a:solidFill>
              <a:latin typeface="ArialMT"/>
            </a:endParaRPr>
          </a:p>
          <a:p>
            <a:pPr algn="l"/>
            <a:r>
              <a:rPr lang="en-GB" sz="2000" dirty="0" err="1">
                <a:hlinkClick r:id="rId3"/>
              </a:rPr>
              <a:t>Applied_Data_Science_Capstone_SPACE_X</a:t>
            </a:r>
            <a:r>
              <a:rPr lang="en-GB" sz="2000" dirty="0">
                <a:hlinkClick r:id="rId3"/>
              </a:rPr>
              <a:t>/</a:t>
            </a:r>
            <a:r>
              <a:rPr lang="en-GB" sz="2000" dirty="0" err="1">
                <a:hlinkClick r:id="rId3"/>
              </a:rPr>
              <a:t>Predictive_Analysis_Classification.ipynb</a:t>
            </a:r>
            <a:r>
              <a:rPr lang="en-GB" sz="2000" dirty="0">
                <a:hlinkClick r:id="rId3"/>
              </a:rPr>
              <a:t> at master · </a:t>
            </a:r>
            <a:r>
              <a:rPr lang="en-GB" sz="2000" dirty="0" err="1">
                <a:hlinkClick r:id="rId3"/>
              </a:rPr>
              <a:t>mohkipic</a:t>
            </a:r>
            <a:r>
              <a:rPr lang="en-GB" sz="2000" dirty="0">
                <a:hlinkClick r:id="rId3"/>
              </a:rPr>
              <a:t>/</a:t>
            </a:r>
            <a:r>
              <a:rPr lang="en-GB" sz="2000" dirty="0" err="1">
                <a:hlinkClick r:id="rId3"/>
              </a:rPr>
              <a:t>Applied_Data_Science_Capstone_SPACE_X</a:t>
            </a:r>
            <a:r>
              <a:rPr lang="en-GB" sz="2000" dirty="0">
                <a:hlinkClick r:id="rId3"/>
              </a:rPr>
              <a:t> (github.com)</a:t>
            </a:r>
            <a:endParaRPr lang="en-GB" sz="3200" b="0" i="0" u="none" strike="noStrike" baseline="0" dirty="0">
              <a:solidFill>
                <a:srgbClr val="292929"/>
              </a:solidFill>
              <a:latin typeface="ArialMT"/>
            </a:endParaRPr>
          </a:p>
          <a:p>
            <a:pPr algn="l"/>
            <a:endParaRPr lang="en-US" sz="32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C3DEC5BA-A6F4-855A-97A0-348DEE2A6E0F}"/>
              </a:ext>
            </a:extLst>
          </p:cNvPr>
          <p:cNvSpPr/>
          <p:nvPr/>
        </p:nvSpPr>
        <p:spPr>
          <a:xfrm>
            <a:off x="6344857" y="2107393"/>
            <a:ext cx="1962016" cy="1408539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BUILDING MODEL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6D2D927-5C79-EFC7-5960-E59AED125A62}"/>
              </a:ext>
            </a:extLst>
          </p:cNvPr>
          <p:cNvSpPr/>
          <p:nvPr/>
        </p:nvSpPr>
        <p:spPr>
          <a:xfrm>
            <a:off x="9163184" y="2107393"/>
            <a:ext cx="1962016" cy="1408539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EVALUATING MODEL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255B237-D5F6-1CED-BA38-548990485C47}"/>
              </a:ext>
            </a:extLst>
          </p:cNvPr>
          <p:cNvSpPr/>
          <p:nvPr/>
        </p:nvSpPr>
        <p:spPr>
          <a:xfrm>
            <a:off x="9155670" y="4314133"/>
            <a:ext cx="1969530" cy="1504812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FINDING THE BEST PERFORMING CALSSIFICATION MODEL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2C8CD57-3C25-8E10-AD78-29C32FAF4879}"/>
              </a:ext>
            </a:extLst>
          </p:cNvPr>
          <p:cNvSpPr/>
          <p:nvPr/>
        </p:nvSpPr>
        <p:spPr>
          <a:xfrm>
            <a:off x="6352234" y="4361757"/>
            <a:ext cx="1969530" cy="1408539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IMPORVING MODEL</a:t>
            </a:r>
            <a:endParaRPr lang="en-GB" dirty="0">
              <a:solidFill>
                <a:schemeClr val="tx1"/>
              </a:solidFill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3EAD7A5-FC65-37FF-8C48-D2B108D63077}"/>
              </a:ext>
            </a:extLst>
          </p:cNvPr>
          <p:cNvCxnSpPr>
            <a:cxnSpLocks/>
            <a:stCxn id="2" idx="3"/>
            <a:endCxn id="6" idx="1"/>
          </p:cNvCxnSpPr>
          <p:nvPr/>
        </p:nvCxnSpPr>
        <p:spPr>
          <a:xfrm>
            <a:off x="8306873" y="2811663"/>
            <a:ext cx="856311" cy="0"/>
          </a:xfrm>
          <a:prstGeom prst="straightConnector1">
            <a:avLst/>
          </a:prstGeom>
          <a:ln w="76200">
            <a:solidFill>
              <a:srgbClr val="12161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18FD7FBD-8BA1-48CC-195F-82D9273CD0F7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 rot="5400000">
            <a:off x="8317684" y="2535248"/>
            <a:ext cx="845825" cy="2807193"/>
          </a:xfrm>
          <a:prstGeom prst="bentConnector3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9EF8FCB-E768-084A-03A5-FEE0C85A0A23}"/>
              </a:ext>
            </a:extLst>
          </p:cNvPr>
          <p:cNvCxnSpPr/>
          <p:nvPr/>
        </p:nvCxnSpPr>
        <p:spPr>
          <a:xfrm>
            <a:off x="8321764" y="5050038"/>
            <a:ext cx="856311" cy="0"/>
          </a:xfrm>
          <a:prstGeom prst="straightConnector1">
            <a:avLst/>
          </a:prstGeom>
          <a:ln w="76200">
            <a:solidFill>
              <a:srgbClr val="12161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914399" y="1247775"/>
            <a:ext cx="10753725" cy="54169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GB" sz="2400" b="0" i="0" u="none" strike="noStrike" baseline="0" dirty="0">
                <a:solidFill>
                  <a:srgbClr val="292929"/>
                </a:solidFill>
                <a:latin typeface="ArialMT"/>
              </a:rPr>
              <a:t>The screenshot is a</a:t>
            </a:r>
          </a:p>
          <a:p>
            <a:pPr marL="0" indent="0" algn="l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2400" b="0" i="0" u="none" strike="noStrike" baseline="0" dirty="0">
                <a:solidFill>
                  <a:srgbClr val="292929"/>
                </a:solidFill>
                <a:latin typeface="ArialMT"/>
              </a:rPr>
              <a:t>   preview of the Dashboard</a:t>
            </a:r>
          </a:p>
          <a:p>
            <a:pPr marL="0" indent="0" algn="l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2400" b="0" i="0" u="none" strike="noStrike" baseline="0" dirty="0">
                <a:solidFill>
                  <a:srgbClr val="292929"/>
                </a:solidFill>
                <a:latin typeface="ArialMT"/>
              </a:rPr>
              <a:t>    with </a:t>
            </a:r>
            <a:r>
              <a:rPr lang="en-GB" sz="2400" b="0" i="0" u="none" strike="noStrike" baseline="0" dirty="0" err="1">
                <a:solidFill>
                  <a:srgbClr val="292929"/>
                </a:solidFill>
                <a:latin typeface="ArialMT"/>
              </a:rPr>
              <a:t>Plotly</a:t>
            </a:r>
            <a:r>
              <a:rPr lang="en-GB" sz="2400" b="0" i="0" u="none" strike="noStrike" baseline="0" dirty="0">
                <a:solidFill>
                  <a:srgbClr val="292929"/>
                </a:solidFill>
                <a:latin typeface="ArialMT"/>
              </a:rPr>
              <a:t> Dash.</a:t>
            </a:r>
          </a:p>
          <a:p>
            <a:pPr marL="0" indent="0" algn="l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2400" b="0" i="0" u="none" strike="noStrike" baseline="0" dirty="0">
                <a:solidFill>
                  <a:srgbClr val="292929"/>
                </a:solidFill>
                <a:latin typeface="ArialMT"/>
              </a:rPr>
              <a:t>• The results of EDA with</a:t>
            </a:r>
          </a:p>
          <a:p>
            <a:pPr marL="0" indent="0" algn="l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2400" b="0" i="0" u="none" strike="noStrike" baseline="0" dirty="0">
                <a:solidFill>
                  <a:srgbClr val="292929"/>
                </a:solidFill>
                <a:latin typeface="ArialMT"/>
              </a:rPr>
              <a:t>   visualization, EDA with SQL,</a:t>
            </a:r>
          </a:p>
          <a:p>
            <a:pPr marL="0" indent="0" algn="l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2400" b="0" i="0" u="none" strike="noStrike" baseline="0" dirty="0">
                <a:solidFill>
                  <a:srgbClr val="292929"/>
                </a:solidFill>
                <a:latin typeface="ArialMT"/>
              </a:rPr>
              <a:t>   Interactive Map with Folium,</a:t>
            </a:r>
          </a:p>
          <a:p>
            <a:pPr marL="0" indent="0" algn="l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2400" b="0" i="0" u="none" strike="noStrike" baseline="0" dirty="0">
                <a:solidFill>
                  <a:srgbClr val="292929"/>
                </a:solidFill>
                <a:latin typeface="ArialMT"/>
              </a:rPr>
              <a:t>   and Interactive Dashboard</a:t>
            </a:r>
          </a:p>
          <a:p>
            <a:pPr marL="0" indent="0" algn="l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2400" b="0" i="0" u="none" strike="noStrike" baseline="0" dirty="0">
                <a:solidFill>
                  <a:srgbClr val="292929"/>
                </a:solidFill>
                <a:latin typeface="ArialMT"/>
              </a:rPr>
              <a:t>   will be shown in the next</a:t>
            </a:r>
          </a:p>
          <a:p>
            <a:pPr marL="0" indent="0" algn="l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2400" b="0" i="0" u="none" strike="noStrike" baseline="0" dirty="0">
                <a:solidFill>
                  <a:srgbClr val="292929"/>
                </a:solidFill>
                <a:latin typeface="ArialMT"/>
              </a:rPr>
              <a:t>   slides.</a:t>
            </a:r>
          </a:p>
          <a:p>
            <a:pPr marL="0" indent="0" algn="l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2400" b="0" i="0" u="none" strike="noStrike" baseline="0" dirty="0">
                <a:solidFill>
                  <a:srgbClr val="292929"/>
                </a:solidFill>
                <a:latin typeface="ArialMT"/>
              </a:rPr>
              <a:t>• Comparing the accuracy of</a:t>
            </a:r>
          </a:p>
          <a:p>
            <a:pPr marL="0" indent="0" algn="l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2400" b="0" i="0" u="none" strike="noStrike" baseline="0" dirty="0">
                <a:solidFill>
                  <a:srgbClr val="292929"/>
                </a:solidFill>
                <a:latin typeface="ArialMT"/>
              </a:rPr>
              <a:t>  the three methods, return</a:t>
            </a:r>
          </a:p>
          <a:p>
            <a:pPr marL="0" indent="0" algn="l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2400" b="0" i="0" u="none" strike="noStrike" baseline="0" dirty="0">
                <a:solidFill>
                  <a:srgbClr val="292929"/>
                </a:solidFill>
                <a:latin typeface="ArialMT"/>
              </a:rPr>
              <a:t>  the same accuracy of about</a:t>
            </a:r>
          </a:p>
          <a:p>
            <a:pPr marL="0" indent="0" algn="l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2400" b="0" i="1" u="none" strike="noStrike" baseline="0" dirty="0">
                <a:solidFill>
                  <a:srgbClr val="292929"/>
                </a:solidFill>
                <a:latin typeface="Arial-ItalicMT"/>
              </a:rPr>
              <a:t>  83% </a:t>
            </a:r>
            <a:r>
              <a:rPr lang="en-GB" sz="2400" b="0" i="0" u="none" strike="noStrike" baseline="0" dirty="0">
                <a:solidFill>
                  <a:srgbClr val="292929"/>
                </a:solidFill>
                <a:latin typeface="ArialMT"/>
              </a:rPr>
              <a:t>for test data and one with</a:t>
            </a:r>
          </a:p>
          <a:p>
            <a:pPr marL="0" indent="0" algn="l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2400" dirty="0">
                <a:solidFill>
                  <a:srgbClr val="292929"/>
                </a:solidFill>
                <a:latin typeface="ArialMT"/>
              </a:rPr>
              <a:t>  77%.</a:t>
            </a:r>
            <a:endParaRPr lang="en-US" sz="2400" dirty="0"/>
          </a:p>
          <a:p>
            <a:pPr marL="457200" lvl="1" indent="0">
              <a:buNone/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17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17F4FE2D-5012-195D-83A4-ACCEC86ECE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0841" y="1440957"/>
            <a:ext cx="5320596" cy="4738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2" y="1526145"/>
            <a:ext cx="10706695" cy="5157989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GB" sz="1800" b="0" i="0" u="none" strike="noStrike" baseline="0" dirty="0">
                <a:solidFill>
                  <a:srgbClr val="292929"/>
                </a:solidFill>
                <a:latin typeface="Consolas" panose="020B0609020204030204" pitchFamily="49" charset="0"/>
              </a:rPr>
              <a:t>Class 0 </a:t>
            </a:r>
            <a:r>
              <a:rPr lang="en-GB" sz="1800" b="0" i="0" u="none" strike="noStrike" baseline="0" dirty="0">
                <a:solidFill>
                  <a:srgbClr val="292929"/>
                </a:solidFill>
                <a:latin typeface="ArialMT"/>
              </a:rPr>
              <a:t>(</a:t>
            </a:r>
            <a:r>
              <a:rPr lang="en-GB" sz="1800" b="0" i="0" u="none" strike="noStrike" baseline="0" dirty="0">
                <a:solidFill>
                  <a:srgbClr val="0B5395"/>
                </a:solidFill>
                <a:latin typeface="ArialMT"/>
              </a:rPr>
              <a:t>blue</a:t>
            </a:r>
            <a:r>
              <a:rPr lang="en-GB" sz="1800" b="0" i="0" u="none" strike="noStrike" baseline="0" dirty="0">
                <a:solidFill>
                  <a:srgbClr val="292929"/>
                </a:solidFill>
                <a:latin typeface="ArialMT"/>
              </a:rPr>
              <a:t>) represents                </a:t>
            </a:r>
          </a:p>
          <a:p>
            <a:pPr marL="0" indent="0" algn="l">
              <a:buNone/>
            </a:pPr>
            <a:r>
              <a:rPr lang="en-GB" sz="1800" b="0" i="0" u="none" strike="noStrike" baseline="0" dirty="0">
                <a:solidFill>
                  <a:srgbClr val="292929"/>
                </a:solidFill>
                <a:latin typeface="ArialMT"/>
              </a:rPr>
              <a:t>    unsuccessful launch, and </a:t>
            </a:r>
            <a:r>
              <a:rPr lang="en-GB" sz="1800" b="0" i="0" u="none" strike="noStrike" baseline="0" dirty="0">
                <a:solidFill>
                  <a:srgbClr val="292929"/>
                </a:solidFill>
                <a:latin typeface="Consolas" panose="020B0609020204030204" pitchFamily="49" charset="0"/>
              </a:rPr>
              <a:t>Class 1</a:t>
            </a:r>
          </a:p>
          <a:p>
            <a:pPr marL="0" indent="0" algn="l">
              <a:buNone/>
            </a:pPr>
            <a:r>
              <a:rPr lang="en-GB" sz="1800" b="0" i="0" u="none" strike="noStrike" baseline="0" dirty="0">
                <a:solidFill>
                  <a:srgbClr val="292929"/>
                </a:solidFill>
                <a:latin typeface="ArialMT"/>
              </a:rPr>
              <a:t>    (</a:t>
            </a:r>
            <a:r>
              <a:rPr lang="en-GB" sz="1800" b="0" i="0" u="none" strike="noStrike" baseline="0" dirty="0">
                <a:solidFill>
                  <a:srgbClr val="FF9A00"/>
                </a:solidFill>
                <a:latin typeface="ArialMT"/>
              </a:rPr>
              <a:t>orange</a:t>
            </a:r>
            <a:r>
              <a:rPr lang="en-GB" sz="1800" b="0" i="0" u="none" strike="noStrike" baseline="0" dirty="0">
                <a:solidFill>
                  <a:srgbClr val="292929"/>
                </a:solidFill>
                <a:latin typeface="ArialMT"/>
              </a:rPr>
              <a:t>) represents successful launch.</a:t>
            </a:r>
          </a:p>
          <a:p>
            <a:pPr marL="0" indent="0" algn="l">
              <a:buNone/>
            </a:pPr>
            <a:r>
              <a:rPr lang="en-GB" sz="1800" b="0" i="0" u="none" strike="noStrike" baseline="0" dirty="0">
                <a:solidFill>
                  <a:srgbClr val="292929"/>
                </a:solidFill>
                <a:latin typeface="ArialMT"/>
              </a:rPr>
              <a:t>• </a:t>
            </a:r>
            <a:r>
              <a:rPr lang="en-GB" sz="1800" b="0" i="0" u="none" strike="noStrike" baseline="0" dirty="0">
                <a:solidFill>
                  <a:srgbClr val="000000"/>
                </a:solidFill>
                <a:latin typeface="ArialMT"/>
              </a:rPr>
              <a:t>This figure shows that </a:t>
            </a:r>
            <a:r>
              <a:rPr lang="en-GB" sz="1800" b="1" i="0" u="none" strike="noStrike" baseline="0" dirty="0">
                <a:solidFill>
                  <a:srgbClr val="000000"/>
                </a:solidFill>
                <a:latin typeface="Arial-BoldMT"/>
              </a:rPr>
              <a:t>the success</a:t>
            </a:r>
          </a:p>
          <a:p>
            <a:pPr marL="0" indent="0" algn="l">
              <a:buNone/>
            </a:pPr>
            <a:r>
              <a:rPr lang="en-GB" sz="1800" b="1" i="0" u="none" strike="noStrike" baseline="0" dirty="0">
                <a:solidFill>
                  <a:srgbClr val="000000"/>
                </a:solidFill>
                <a:latin typeface="Arial-BoldMT"/>
              </a:rPr>
              <a:t>    rate increased as the number of</a:t>
            </a:r>
          </a:p>
          <a:p>
            <a:pPr marL="0" indent="0" algn="l">
              <a:buNone/>
            </a:pPr>
            <a:r>
              <a:rPr lang="en-GB" sz="1800" b="1" i="0" u="none" strike="noStrike" baseline="0" dirty="0">
                <a:solidFill>
                  <a:srgbClr val="000000"/>
                </a:solidFill>
                <a:latin typeface="Arial-BoldMT"/>
              </a:rPr>
              <a:t>    flights increased</a:t>
            </a:r>
            <a:r>
              <a:rPr lang="en-GB" sz="1800" b="0" i="0" u="none" strike="noStrike" baseline="0" dirty="0">
                <a:solidFill>
                  <a:srgbClr val="000000"/>
                </a:solidFill>
                <a:latin typeface="ArialMT"/>
              </a:rPr>
              <a:t>.</a:t>
            </a:r>
          </a:p>
          <a:p>
            <a:pPr marL="0" indent="0" algn="l">
              <a:buNone/>
            </a:pPr>
            <a:r>
              <a:rPr lang="en-GB" sz="1800" b="0" i="0" u="none" strike="noStrike" baseline="0" dirty="0">
                <a:solidFill>
                  <a:srgbClr val="000000"/>
                </a:solidFill>
                <a:latin typeface="ArialMT"/>
              </a:rPr>
              <a:t>• As the success rate has increased</a:t>
            </a:r>
          </a:p>
          <a:p>
            <a:pPr marL="0" indent="0" algn="l">
              <a:buNone/>
            </a:pPr>
            <a:r>
              <a:rPr lang="en-GB" sz="1800" b="0" i="0" u="none" strike="noStrike" baseline="0" dirty="0">
                <a:solidFill>
                  <a:srgbClr val="000000"/>
                </a:solidFill>
                <a:latin typeface="ArialMT"/>
              </a:rPr>
              <a:t>    considerably since the </a:t>
            </a:r>
            <a:r>
              <a:rPr lang="en-GB" sz="1800" b="0" i="1" u="none" strike="noStrike" baseline="0" dirty="0">
                <a:solidFill>
                  <a:srgbClr val="000000"/>
                </a:solidFill>
                <a:latin typeface="Arial-ItalicMT"/>
              </a:rPr>
              <a:t>20th </a:t>
            </a:r>
            <a:r>
              <a:rPr lang="en-GB" sz="1800" b="0" i="0" u="none" strike="noStrike" baseline="0" dirty="0">
                <a:solidFill>
                  <a:srgbClr val="000000"/>
                </a:solidFill>
                <a:latin typeface="ArialMT"/>
              </a:rPr>
              <a:t>flight,</a:t>
            </a:r>
          </a:p>
          <a:p>
            <a:pPr marL="0" indent="0" algn="l">
              <a:buNone/>
            </a:pPr>
            <a:r>
              <a:rPr lang="en-GB" sz="1800" dirty="0">
                <a:solidFill>
                  <a:srgbClr val="000000"/>
                </a:solidFill>
                <a:latin typeface="ArialMT"/>
              </a:rPr>
              <a:t>    </a:t>
            </a:r>
            <a:r>
              <a:rPr lang="en-GB" sz="1800" b="0" i="0" u="none" strike="noStrike" baseline="0" dirty="0">
                <a:solidFill>
                  <a:srgbClr val="000000"/>
                </a:solidFill>
                <a:latin typeface="ArialMT"/>
              </a:rPr>
              <a:t>this point seems to be a big</a:t>
            </a:r>
          </a:p>
          <a:p>
            <a:pPr marL="0" indent="0" algn="l">
              <a:buNone/>
            </a:pPr>
            <a:r>
              <a:rPr lang="en-GB" sz="1800" b="0" i="0" u="none" strike="noStrike" baseline="0" dirty="0">
                <a:solidFill>
                  <a:srgbClr val="000000"/>
                </a:solidFill>
                <a:latin typeface="ArialMT"/>
              </a:rPr>
              <a:t>    breakthrough.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625E8D-D112-2C60-B4C3-D7034D4942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4808" y="1454997"/>
            <a:ext cx="5297670" cy="423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1313645"/>
            <a:ext cx="10956203" cy="5344732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GB" sz="1800" b="0" i="0" u="none" strike="noStrike" baseline="0" dirty="0">
                <a:solidFill>
                  <a:srgbClr val="292929"/>
                </a:solidFill>
                <a:latin typeface="Consolas" panose="020B0609020204030204" pitchFamily="49" charset="0"/>
              </a:rPr>
              <a:t>Class 0 </a:t>
            </a:r>
            <a:r>
              <a:rPr lang="en-GB" sz="1800" b="0" i="0" u="none" strike="noStrike" baseline="0" dirty="0">
                <a:solidFill>
                  <a:srgbClr val="292929"/>
                </a:solidFill>
                <a:latin typeface="ArialMT"/>
              </a:rPr>
              <a:t>(</a:t>
            </a:r>
            <a:r>
              <a:rPr lang="en-GB" sz="1800" b="0" i="0" u="none" strike="noStrike" baseline="0" dirty="0">
                <a:solidFill>
                  <a:srgbClr val="0B5395"/>
                </a:solidFill>
                <a:latin typeface="ArialMT"/>
              </a:rPr>
              <a:t>blue</a:t>
            </a:r>
            <a:r>
              <a:rPr lang="en-GB" sz="1800" b="0" i="0" u="none" strike="noStrike" baseline="0" dirty="0">
                <a:solidFill>
                  <a:srgbClr val="292929"/>
                </a:solidFill>
                <a:latin typeface="ArialMT"/>
              </a:rPr>
              <a:t>) represents</a:t>
            </a:r>
          </a:p>
          <a:p>
            <a:pPr marL="0" indent="0" algn="l">
              <a:buNone/>
            </a:pPr>
            <a:r>
              <a:rPr lang="en-GB" sz="1800" b="0" i="0" u="none" strike="noStrike" baseline="0" dirty="0">
                <a:solidFill>
                  <a:srgbClr val="292929"/>
                </a:solidFill>
                <a:latin typeface="ArialMT"/>
              </a:rPr>
              <a:t>   unsuccessful launch, and </a:t>
            </a:r>
            <a:r>
              <a:rPr lang="en-GB" sz="1800" b="0" i="0" u="none" strike="noStrike" baseline="0" dirty="0">
                <a:solidFill>
                  <a:srgbClr val="292929"/>
                </a:solidFill>
                <a:latin typeface="Consolas" panose="020B0609020204030204" pitchFamily="49" charset="0"/>
              </a:rPr>
              <a:t>Class 1</a:t>
            </a:r>
          </a:p>
          <a:p>
            <a:pPr marL="0" indent="0" algn="l">
              <a:buNone/>
            </a:pPr>
            <a:r>
              <a:rPr lang="en-GB" sz="1800" b="0" i="0" u="none" strike="noStrike" baseline="0" dirty="0">
                <a:solidFill>
                  <a:srgbClr val="292929"/>
                </a:solidFill>
                <a:latin typeface="ArialMT"/>
              </a:rPr>
              <a:t>   (</a:t>
            </a:r>
            <a:r>
              <a:rPr lang="en-GB" sz="1800" b="0" i="0" u="none" strike="noStrike" baseline="0" dirty="0">
                <a:solidFill>
                  <a:srgbClr val="FF9A00"/>
                </a:solidFill>
                <a:latin typeface="ArialMT"/>
              </a:rPr>
              <a:t>orange</a:t>
            </a:r>
            <a:r>
              <a:rPr lang="en-GB" sz="1800" b="0" i="0" u="none" strike="noStrike" baseline="0" dirty="0">
                <a:solidFill>
                  <a:srgbClr val="292929"/>
                </a:solidFill>
                <a:latin typeface="ArialMT"/>
              </a:rPr>
              <a:t>) represents successful launch.</a:t>
            </a:r>
          </a:p>
          <a:p>
            <a:pPr marL="0" indent="0" algn="l">
              <a:buNone/>
            </a:pPr>
            <a:r>
              <a:rPr lang="en-GB" sz="1800" b="0" i="0" u="none" strike="noStrike" baseline="0" dirty="0">
                <a:solidFill>
                  <a:srgbClr val="000000"/>
                </a:solidFill>
                <a:latin typeface="ArialMT"/>
              </a:rPr>
              <a:t>•  At first glance, the larger pay load</a:t>
            </a:r>
          </a:p>
          <a:p>
            <a:pPr marL="0" indent="0" algn="l">
              <a:buNone/>
            </a:pPr>
            <a:r>
              <a:rPr lang="en-GB" sz="1800" b="0" i="0" u="none" strike="noStrike" baseline="0" dirty="0">
                <a:solidFill>
                  <a:srgbClr val="000000"/>
                </a:solidFill>
                <a:latin typeface="ArialMT"/>
              </a:rPr>
              <a:t>    mass, the higher the rocket’s</a:t>
            </a:r>
          </a:p>
          <a:p>
            <a:pPr marL="0" indent="0" algn="l">
              <a:buNone/>
            </a:pPr>
            <a:r>
              <a:rPr lang="en-GB" sz="1800" b="0" i="0" u="none" strike="noStrike" baseline="0" dirty="0">
                <a:solidFill>
                  <a:srgbClr val="000000"/>
                </a:solidFill>
                <a:latin typeface="ArialMT"/>
              </a:rPr>
              <a:t>    success rate, but it seems difficult</a:t>
            </a:r>
          </a:p>
          <a:p>
            <a:pPr marL="0" indent="0" algn="l">
              <a:buNone/>
            </a:pPr>
            <a:r>
              <a:rPr lang="en-GB" sz="1800" b="0" i="0" u="none" strike="noStrike" baseline="0" dirty="0">
                <a:solidFill>
                  <a:srgbClr val="000000"/>
                </a:solidFill>
                <a:latin typeface="ArialMT"/>
              </a:rPr>
              <a:t>    to make decisions based on this</a:t>
            </a:r>
          </a:p>
          <a:p>
            <a:pPr marL="0" indent="0" algn="l">
              <a:buNone/>
            </a:pPr>
            <a:r>
              <a:rPr lang="en-GB" sz="1800" b="0" i="0" u="none" strike="noStrike" baseline="0" dirty="0">
                <a:solidFill>
                  <a:srgbClr val="000000"/>
                </a:solidFill>
                <a:latin typeface="ArialMT"/>
              </a:rPr>
              <a:t>    figure because </a:t>
            </a:r>
            <a:r>
              <a:rPr lang="en-GB" sz="1800" b="1" i="0" u="none" strike="noStrike" baseline="0" dirty="0">
                <a:solidFill>
                  <a:srgbClr val="000000"/>
                </a:solidFill>
                <a:latin typeface="Arial-BoldMT"/>
              </a:rPr>
              <a:t>no clear pattern</a:t>
            </a:r>
          </a:p>
          <a:p>
            <a:pPr marL="0" indent="0" algn="l">
              <a:buNone/>
            </a:pPr>
            <a:r>
              <a:rPr lang="en-GB" sz="1800" b="1" i="0" u="none" strike="noStrike" baseline="0" dirty="0">
                <a:solidFill>
                  <a:srgbClr val="000000"/>
                </a:solidFill>
                <a:latin typeface="Arial-BoldMT"/>
              </a:rPr>
              <a:t>    can be found between</a:t>
            </a:r>
          </a:p>
          <a:p>
            <a:pPr marL="0" indent="0" algn="l">
              <a:buNone/>
            </a:pPr>
            <a:r>
              <a:rPr lang="en-GB" sz="1800" b="1" i="0" u="none" strike="noStrike" baseline="0" dirty="0">
                <a:solidFill>
                  <a:srgbClr val="000000"/>
                </a:solidFill>
                <a:latin typeface="Arial-BoldMT"/>
              </a:rPr>
              <a:t>    successful launch and Pay Load</a:t>
            </a:r>
          </a:p>
          <a:p>
            <a:pPr marL="0" indent="0" algn="l">
              <a:buNone/>
            </a:pPr>
            <a:r>
              <a:rPr lang="en-GB" sz="1800" b="1" i="0" u="none" strike="noStrike" baseline="0" dirty="0">
                <a:solidFill>
                  <a:srgbClr val="000000"/>
                </a:solidFill>
                <a:latin typeface="Arial-BoldMT"/>
              </a:rPr>
              <a:t>    Mass</a:t>
            </a:r>
            <a:r>
              <a:rPr lang="en-GB" sz="1800" b="0" i="0" u="none" strike="noStrike" baseline="0" dirty="0">
                <a:solidFill>
                  <a:srgbClr val="000000"/>
                </a:solidFill>
                <a:latin typeface="ArialMT"/>
              </a:rPr>
              <a:t>.</a:t>
            </a: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Payload vs.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58B725-68EF-F9AD-DB8C-8646541AD0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7811" y="1472185"/>
            <a:ext cx="5515853" cy="4394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34028" y="1378476"/>
            <a:ext cx="11281961" cy="5389372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GB" sz="2000" b="0" i="0" u="none" strike="noStrike" baseline="0" dirty="0">
                <a:latin typeface="ArialMT"/>
              </a:rPr>
              <a:t>Orbit types </a:t>
            </a:r>
            <a:r>
              <a:rPr lang="en-GB" sz="2000" b="1" i="0" u="none" strike="noStrike" baseline="0" dirty="0">
                <a:latin typeface="Arial-BoldMT"/>
              </a:rPr>
              <a:t>SSO</a:t>
            </a:r>
            <a:r>
              <a:rPr lang="en-GB" sz="2000" b="0" i="0" u="none" strike="noStrike" baseline="0" dirty="0">
                <a:latin typeface="ArialMT"/>
              </a:rPr>
              <a:t>, </a:t>
            </a:r>
            <a:r>
              <a:rPr lang="en-GB" sz="2000" b="1" i="0" u="none" strike="noStrike" baseline="0" dirty="0">
                <a:latin typeface="Arial-BoldMT"/>
              </a:rPr>
              <a:t>HEO</a:t>
            </a:r>
            <a:r>
              <a:rPr lang="en-GB" sz="2000" b="0" i="0" u="none" strike="noStrike" baseline="0" dirty="0">
                <a:latin typeface="ArialMT"/>
              </a:rPr>
              <a:t>, </a:t>
            </a:r>
            <a:r>
              <a:rPr lang="en-GB" sz="2000" b="1" i="0" u="none" strike="noStrike" baseline="0" dirty="0">
                <a:latin typeface="Arial-BoldMT"/>
              </a:rPr>
              <a:t>GEO</a:t>
            </a:r>
            <a:r>
              <a:rPr lang="en-GB" sz="2000" b="0" i="0" u="none" strike="noStrike" baseline="0" dirty="0">
                <a:latin typeface="ArialMT"/>
              </a:rPr>
              <a:t>, and</a:t>
            </a:r>
          </a:p>
          <a:p>
            <a:pPr marL="0" indent="0" algn="l">
              <a:buNone/>
            </a:pPr>
            <a:r>
              <a:rPr lang="en-GB" sz="2000" b="1" i="0" u="none" strike="noStrike" baseline="0" dirty="0">
                <a:latin typeface="Arial-BoldMT"/>
              </a:rPr>
              <a:t>    ES-L1 </a:t>
            </a:r>
            <a:r>
              <a:rPr lang="en-GB" sz="2000" b="0" i="0" u="none" strike="noStrike" baseline="0" dirty="0">
                <a:latin typeface="ArialMT"/>
              </a:rPr>
              <a:t>have </a:t>
            </a:r>
            <a:r>
              <a:rPr lang="en-GB" sz="2000" b="1" i="0" u="none" strike="noStrike" baseline="0" dirty="0">
                <a:latin typeface="Arial-BoldMT"/>
              </a:rPr>
              <a:t>the highest success </a:t>
            </a:r>
          </a:p>
          <a:p>
            <a:pPr marL="0" indent="0" algn="l">
              <a:buNone/>
            </a:pPr>
            <a:r>
              <a:rPr lang="en-GB" sz="2000" b="1" dirty="0">
                <a:latin typeface="Arial-BoldMT"/>
              </a:rPr>
              <a:t>    </a:t>
            </a:r>
            <a:r>
              <a:rPr lang="en-GB" sz="2000" b="1" i="0" u="none" strike="noStrike" baseline="0" dirty="0">
                <a:latin typeface="Arial-BoldMT"/>
              </a:rPr>
              <a:t>rates </a:t>
            </a:r>
            <a:r>
              <a:rPr lang="en-GB" sz="2000" b="0" i="0" u="none" strike="noStrike" baseline="0" dirty="0">
                <a:latin typeface="ArialMT"/>
              </a:rPr>
              <a:t>(</a:t>
            </a:r>
            <a:r>
              <a:rPr lang="en-GB" sz="2000" b="0" i="1" u="none" strike="noStrike" baseline="0" dirty="0">
                <a:latin typeface="Arial-ItalicMT"/>
              </a:rPr>
              <a:t>100%</a:t>
            </a:r>
            <a:r>
              <a:rPr lang="en-GB" sz="2000" b="0" i="0" u="none" strike="noStrike" baseline="0" dirty="0">
                <a:latin typeface="ArialMT"/>
              </a:rPr>
              <a:t>).</a:t>
            </a:r>
          </a:p>
          <a:p>
            <a:pPr marL="0" indent="0" algn="l">
              <a:buNone/>
            </a:pPr>
            <a:r>
              <a:rPr lang="en-GB" sz="2000" b="0" i="0" u="none" strike="noStrike" baseline="0" dirty="0">
                <a:latin typeface="ArialMT"/>
              </a:rPr>
              <a:t>•  On the other hand, the success rate</a:t>
            </a:r>
          </a:p>
          <a:p>
            <a:pPr marL="0" indent="0" algn="l">
              <a:buNone/>
            </a:pPr>
            <a:r>
              <a:rPr lang="en-GB" sz="2000" b="0" i="0" u="none" strike="noStrike" baseline="0" dirty="0">
                <a:latin typeface="ArialMT"/>
              </a:rPr>
              <a:t>    of orbit type </a:t>
            </a:r>
            <a:r>
              <a:rPr lang="en-GB" sz="2000" b="1" i="0" u="none" strike="noStrike" baseline="0" dirty="0">
                <a:latin typeface="Arial-BoldMT"/>
              </a:rPr>
              <a:t>GTO </a:t>
            </a:r>
            <a:r>
              <a:rPr lang="en-GB" sz="2000" b="0" i="0" u="none" strike="noStrike" baseline="0" dirty="0">
                <a:latin typeface="ArialMT"/>
              </a:rPr>
              <a:t>is only </a:t>
            </a:r>
            <a:r>
              <a:rPr lang="en-GB" sz="2000" b="0" i="1" u="none" strike="noStrike" baseline="0" dirty="0">
                <a:latin typeface="Arial-ItalicMT"/>
              </a:rPr>
              <a:t>50%</a:t>
            </a:r>
            <a:r>
              <a:rPr lang="en-GB" sz="2000" b="0" i="0" u="none" strike="noStrike" baseline="0" dirty="0">
                <a:latin typeface="ArialMT"/>
              </a:rPr>
              <a:t>, and</a:t>
            </a:r>
          </a:p>
          <a:p>
            <a:pPr marL="0" indent="0" algn="l">
              <a:buNone/>
            </a:pPr>
            <a:r>
              <a:rPr lang="en-GB" sz="2000" b="0" i="0" u="none" strike="noStrike" baseline="0" dirty="0">
                <a:latin typeface="ArialMT"/>
              </a:rPr>
              <a:t>     it is the </a:t>
            </a:r>
            <a:r>
              <a:rPr lang="en-GB" sz="2000" b="1" i="0" u="none" strike="noStrike" baseline="0" dirty="0">
                <a:latin typeface="Arial-BoldMT"/>
              </a:rPr>
              <a:t>lowest </a:t>
            </a:r>
            <a:r>
              <a:rPr lang="en-GB" sz="2000" b="0" i="0" u="none" strike="noStrike" baseline="0" dirty="0">
                <a:latin typeface="ArialMT"/>
              </a:rPr>
              <a:t>except for type SO,</a:t>
            </a:r>
          </a:p>
          <a:p>
            <a:pPr marL="0" indent="0" algn="l">
              <a:buNone/>
            </a:pPr>
            <a:r>
              <a:rPr lang="en-GB" sz="2000" b="0" i="0" u="none" strike="noStrike" baseline="0" dirty="0">
                <a:latin typeface="ArialMT"/>
              </a:rPr>
              <a:t>     which recorded failure in a single</a:t>
            </a:r>
          </a:p>
          <a:p>
            <a:pPr marL="0" indent="0" algn="l">
              <a:buNone/>
            </a:pPr>
            <a:r>
              <a:rPr lang="en-GB" sz="2000" b="0" i="0" u="none" strike="noStrike" baseline="0" dirty="0">
                <a:latin typeface="ArialMT"/>
              </a:rPr>
              <a:t>     attempt.</a:t>
            </a:r>
            <a:endParaRPr lang="en-US" sz="24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444BD6-6C6B-37F7-85E7-DA9CDB137C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6700" y="1402152"/>
            <a:ext cx="5922733" cy="3561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563163" y="1348539"/>
            <a:ext cx="11201688" cy="5129534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algn="l"/>
            <a:r>
              <a:rPr lang="en-GB" sz="1800" b="0" i="0" u="none" strike="noStrike" baseline="0" dirty="0">
                <a:solidFill>
                  <a:srgbClr val="292929"/>
                </a:solidFill>
                <a:latin typeface="Consolas" panose="020B0609020204030204" pitchFamily="49" charset="0"/>
              </a:rPr>
              <a:t>Class 0 </a:t>
            </a:r>
            <a:r>
              <a:rPr lang="en-GB" sz="1800" b="0" i="0" u="none" strike="noStrike" baseline="0" dirty="0">
                <a:solidFill>
                  <a:srgbClr val="292929"/>
                </a:solidFill>
                <a:latin typeface="ArialMT"/>
              </a:rPr>
              <a:t>(</a:t>
            </a:r>
            <a:r>
              <a:rPr lang="en-GB" sz="1800" b="0" i="0" u="none" strike="noStrike" baseline="0" dirty="0">
                <a:solidFill>
                  <a:srgbClr val="0B5395"/>
                </a:solidFill>
                <a:latin typeface="ArialMT"/>
              </a:rPr>
              <a:t>blue</a:t>
            </a:r>
            <a:r>
              <a:rPr lang="en-GB" sz="1800" b="0" i="0" u="none" strike="noStrike" baseline="0" dirty="0">
                <a:solidFill>
                  <a:srgbClr val="292929"/>
                </a:solidFill>
                <a:latin typeface="ArialMT"/>
              </a:rPr>
              <a:t>) represents</a:t>
            </a:r>
          </a:p>
          <a:p>
            <a:pPr marL="0" indent="0" algn="l">
              <a:buNone/>
            </a:pPr>
            <a:r>
              <a:rPr lang="en-GB" sz="1800" b="0" i="0" u="none" strike="noStrike" baseline="0" dirty="0">
                <a:solidFill>
                  <a:srgbClr val="292929"/>
                </a:solidFill>
                <a:latin typeface="ArialMT"/>
              </a:rPr>
              <a:t>    unsuccessful launch, and </a:t>
            </a:r>
            <a:r>
              <a:rPr lang="en-GB" sz="1800" b="0" i="0" u="none" strike="noStrike" baseline="0" dirty="0">
                <a:solidFill>
                  <a:srgbClr val="292929"/>
                </a:solidFill>
                <a:latin typeface="Consolas" panose="020B0609020204030204" pitchFamily="49" charset="0"/>
              </a:rPr>
              <a:t>Class 1</a:t>
            </a:r>
          </a:p>
          <a:p>
            <a:pPr marL="0" indent="0" algn="l">
              <a:buNone/>
            </a:pPr>
            <a:r>
              <a:rPr lang="en-GB" sz="1800" b="0" i="0" u="none" strike="noStrike" baseline="0" dirty="0">
                <a:solidFill>
                  <a:srgbClr val="292929"/>
                </a:solidFill>
                <a:latin typeface="ArialMT"/>
              </a:rPr>
              <a:t>    (</a:t>
            </a:r>
            <a:r>
              <a:rPr lang="en-GB" sz="1800" b="0" i="0" u="none" strike="noStrike" baseline="0" dirty="0">
                <a:solidFill>
                  <a:srgbClr val="FF9A00"/>
                </a:solidFill>
                <a:latin typeface="ArialMT"/>
              </a:rPr>
              <a:t>orange</a:t>
            </a:r>
            <a:r>
              <a:rPr lang="en-GB" sz="1800" b="0" i="0" u="none" strike="noStrike" baseline="0" dirty="0">
                <a:solidFill>
                  <a:srgbClr val="292929"/>
                </a:solidFill>
                <a:latin typeface="ArialMT"/>
              </a:rPr>
              <a:t>) represents successful launch.</a:t>
            </a:r>
          </a:p>
          <a:p>
            <a:pPr marL="0" indent="0" algn="l">
              <a:buNone/>
            </a:pPr>
            <a:r>
              <a:rPr lang="en-GB" sz="1800" b="0" i="0" u="none" strike="noStrike" baseline="0" dirty="0">
                <a:solidFill>
                  <a:srgbClr val="000000"/>
                </a:solidFill>
                <a:latin typeface="ArialMT"/>
              </a:rPr>
              <a:t>•  In most cases, the launch outcome</a:t>
            </a:r>
          </a:p>
          <a:p>
            <a:pPr marL="0" indent="0" algn="l">
              <a:buNone/>
            </a:pPr>
            <a:r>
              <a:rPr lang="en-GB" sz="1800" b="0" i="0" u="none" strike="noStrike" baseline="0" dirty="0">
                <a:solidFill>
                  <a:srgbClr val="000000"/>
                </a:solidFill>
                <a:latin typeface="ArialMT"/>
              </a:rPr>
              <a:t>    seems to be correlated with the</a:t>
            </a:r>
          </a:p>
          <a:p>
            <a:pPr marL="0" indent="0" algn="l">
              <a:buNone/>
            </a:pPr>
            <a:r>
              <a:rPr lang="en-GB" sz="1800" b="0" i="0" u="none" strike="noStrike" baseline="0" dirty="0">
                <a:solidFill>
                  <a:srgbClr val="000000"/>
                </a:solidFill>
                <a:latin typeface="ArialMT"/>
              </a:rPr>
              <a:t>    flight number.</a:t>
            </a:r>
          </a:p>
          <a:p>
            <a:pPr marL="0" indent="0" algn="l">
              <a:buNone/>
            </a:pPr>
            <a:r>
              <a:rPr lang="en-GB" sz="1800" b="0" i="0" u="none" strike="noStrike" baseline="0" dirty="0">
                <a:solidFill>
                  <a:srgbClr val="000000"/>
                </a:solidFill>
                <a:latin typeface="ArialMT"/>
              </a:rPr>
              <a:t>• On the other hand, in </a:t>
            </a:r>
            <a:r>
              <a:rPr lang="en-GB" sz="1800" b="1" i="0" u="none" strike="noStrike" baseline="0" dirty="0">
                <a:solidFill>
                  <a:srgbClr val="000000"/>
                </a:solidFill>
                <a:latin typeface="Arial-BoldMT"/>
              </a:rPr>
              <a:t>GTO </a:t>
            </a:r>
            <a:r>
              <a:rPr lang="en-GB" sz="1800" b="0" i="0" u="none" strike="noStrike" baseline="0" dirty="0">
                <a:solidFill>
                  <a:srgbClr val="000000"/>
                </a:solidFill>
                <a:latin typeface="ArialMT"/>
              </a:rPr>
              <a:t>orbit,</a:t>
            </a:r>
          </a:p>
          <a:p>
            <a:pPr marL="0" indent="0" algn="l">
              <a:buNone/>
            </a:pPr>
            <a:r>
              <a:rPr lang="en-GB" sz="1800" b="0" i="0" u="none" strike="noStrike" baseline="0" dirty="0">
                <a:solidFill>
                  <a:srgbClr val="000000"/>
                </a:solidFill>
                <a:latin typeface="ArialMT"/>
              </a:rPr>
              <a:t>   there seems to be </a:t>
            </a:r>
            <a:r>
              <a:rPr lang="en-GB" sz="1800" b="1" i="0" u="none" strike="noStrike" baseline="0" dirty="0">
                <a:solidFill>
                  <a:srgbClr val="000000"/>
                </a:solidFill>
                <a:latin typeface="Arial-BoldMT"/>
              </a:rPr>
              <a:t>no </a:t>
            </a:r>
            <a:r>
              <a:rPr lang="en-GB" sz="1800" b="0" i="0" u="none" strike="noStrike" baseline="0" dirty="0">
                <a:solidFill>
                  <a:srgbClr val="000000"/>
                </a:solidFill>
                <a:latin typeface="ArialMT"/>
              </a:rPr>
              <a:t>relationship</a:t>
            </a:r>
          </a:p>
          <a:p>
            <a:pPr marL="0" indent="0" algn="l">
              <a:buNone/>
            </a:pPr>
            <a:r>
              <a:rPr lang="en-GB" sz="1800" b="0" i="0" u="none" strike="noStrike" baseline="0" dirty="0">
                <a:solidFill>
                  <a:srgbClr val="000000"/>
                </a:solidFill>
                <a:latin typeface="ArialMT"/>
              </a:rPr>
              <a:t>   between flight numbers and</a:t>
            </a:r>
          </a:p>
          <a:p>
            <a:pPr marL="0" indent="0" algn="l">
              <a:buNone/>
            </a:pPr>
            <a:r>
              <a:rPr lang="en-GB" sz="1800" b="0" i="0" u="none" strike="noStrike" baseline="0" dirty="0">
                <a:solidFill>
                  <a:srgbClr val="000000"/>
                </a:solidFill>
                <a:latin typeface="ArialMT"/>
              </a:rPr>
              <a:t>   success rate.</a:t>
            </a:r>
          </a:p>
          <a:p>
            <a:pPr marL="0" indent="0" algn="l">
              <a:buNone/>
            </a:pPr>
            <a:r>
              <a:rPr lang="en-GB" sz="1800" b="0" i="0" u="none" strike="noStrike" baseline="0" dirty="0">
                <a:solidFill>
                  <a:srgbClr val="000000"/>
                </a:solidFill>
                <a:latin typeface="ArialMT"/>
              </a:rPr>
              <a:t>•  SpaceX starts with LEO with a</a:t>
            </a:r>
          </a:p>
          <a:p>
            <a:pPr marL="0" indent="0" algn="l">
              <a:buNone/>
            </a:pPr>
            <a:r>
              <a:rPr lang="en-GB" sz="1800" b="0" i="0" u="none" strike="noStrike" baseline="0" dirty="0">
                <a:solidFill>
                  <a:srgbClr val="000000"/>
                </a:solidFill>
                <a:latin typeface="ArialMT"/>
              </a:rPr>
              <a:t>    moderate success rate, and it</a:t>
            </a:r>
          </a:p>
          <a:p>
            <a:pPr marL="0" indent="0" algn="l">
              <a:buNone/>
            </a:pPr>
            <a:r>
              <a:rPr lang="en-GB" sz="1800" b="0" i="0" u="none" strike="noStrike" baseline="0" dirty="0">
                <a:solidFill>
                  <a:srgbClr val="000000"/>
                </a:solidFill>
                <a:latin typeface="ArialMT"/>
              </a:rPr>
              <a:t>    seems that VLEO, which has a high</a:t>
            </a:r>
          </a:p>
          <a:p>
            <a:pPr marL="0" indent="0" algn="l">
              <a:buNone/>
            </a:pPr>
            <a:r>
              <a:rPr lang="en-GB" sz="1800" b="0" i="0" u="none" strike="noStrike" baseline="0" dirty="0">
                <a:solidFill>
                  <a:srgbClr val="000000"/>
                </a:solidFill>
                <a:latin typeface="ArialMT"/>
              </a:rPr>
              <a:t>    success rate, is used the most in</a:t>
            </a:r>
          </a:p>
          <a:p>
            <a:pPr marL="0" indent="0" algn="l">
              <a:buNone/>
            </a:pPr>
            <a:r>
              <a:rPr lang="en-GB" sz="1800" b="0" i="0" u="none" strike="noStrike" baseline="0" dirty="0">
                <a:solidFill>
                  <a:srgbClr val="000000"/>
                </a:solidFill>
                <a:latin typeface="ArialMT"/>
              </a:rPr>
              <a:t>    recent launches.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04D7DB-8B2A-C256-08D3-17365B39D7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6724" y="1474267"/>
            <a:ext cx="5563825" cy="4586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1455313"/>
            <a:ext cx="10885369" cy="5035639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GB" sz="1800" b="0" i="0" u="none" strike="noStrike" baseline="0" dirty="0">
                <a:solidFill>
                  <a:srgbClr val="292929"/>
                </a:solidFill>
                <a:latin typeface="Consolas" panose="020B0609020204030204" pitchFamily="49" charset="0"/>
              </a:rPr>
              <a:t>Class 0 </a:t>
            </a:r>
            <a:r>
              <a:rPr lang="en-GB" sz="1800" b="0" i="0" u="none" strike="noStrike" baseline="0" dirty="0">
                <a:solidFill>
                  <a:srgbClr val="292929"/>
                </a:solidFill>
                <a:latin typeface="ArialMT"/>
              </a:rPr>
              <a:t>(</a:t>
            </a:r>
            <a:r>
              <a:rPr lang="en-GB" sz="1800" b="0" i="0" u="none" strike="noStrike" baseline="0" dirty="0">
                <a:solidFill>
                  <a:srgbClr val="0B5395"/>
                </a:solidFill>
                <a:latin typeface="ArialMT"/>
              </a:rPr>
              <a:t>blue</a:t>
            </a:r>
            <a:r>
              <a:rPr lang="en-GB" sz="1800" b="0" i="0" u="none" strike="noStrike" baseline="0" dirty="0">
                <a:solidFill>
                  <a:srgbClr val="292929"/>
                </a:solidFill>
                <a:latin typeface="ArialMT"/>
              </a:rPr>
              <a:t>) represents</a:t>
            </a:r>
          </a:p>
          <a:p>
            <a:pPr marL="0" indent="0" algn="l">
              <a:buNone/>
            </a:pPr>
            <a:r>
              <a:rPr lang="en-GB" sz="1800" dirty="0">
                <a:solidFill>
                  <a:srgbClr val="292929"/>
                </a:solidFill>
                <a:latin typeface="ArialMT"/>
              </a:rPr>
              <a:t>   </a:t>
            </a:r>
            <a:r>
              <a:rPr lang="en-GB" sz="1800" b="0" i="0" u="none" strike="noStrike" baseline="0" dirty="0">
                <a:solidFill>
                  <a:srgbClr val="292929"/>
                </a:solidFill>
                <a:latin typeface="ArialMT"/>
              </a:rPr>
              <a:t>unsuccessful launch, and </a:t>
            </a:r>
            <a:r>
              <a:rPr lang="en-GB" sz="1800" b="0" i="0" u="none" strike="noStrike" baseline="0" dirty="0">
                <a:solidFill>
                  <a:srgbClr val="292929"/>
                </a:solidFill>
                <a:latin typeface="Consolas" panose="020B0609020204030204" pitchFamily="49" charset="0"/>
              </a:rPr>
              <a:t>Class 1</a:t>
            </a:r>
          </a:p>
          <a:p>
            <a:pPr marL="0" indent="0" algn="l">
              <a:buNone/>
            </a:pPr>
            <a:r>
              <a:rPr lang="en-GB" sz="1800" b="0" i="0" u="none" strike="noStrike" baseline="0" dirty="0">
                <a:solidFill>
                  <a:srgbClr val="292929"/>
                </a:solidFill>
                <a:latin typeface="ArialMT"/>
              </a:rPr>
              <a:t>   (</a:t>
            </a:r>
            <a:r>
              <a:rPr lang="en-GB" sz="1800" b="0" i="0" u="none" strike="noStrike" baseline="0" dirty="0">
                <a:solidFill>
                  <a:srgbClr val="FF9A00"/>
                </a:solidFill>
                <a:latin typeface="ArialMT"/>
              </a:rPr>
              <a:t>orange</a:t>
            </a:r>
            <a:r>
              <a:rPr lang="en-GB" sz="1800" b="0" i="0" u="none" strike="noStrike" baseline="0" dirty="0">
                <a:solidFill>
                  <a:srgbClr val="292929"/>
                </a:solidFill>
                <a:latin typeface="ArialMT"/>
              </a:rPr>
              <a:t>) represents successful launch.</a:t>
            </a:r>
          </a:p>
          <a:p>
            <a:pPr marL="0" indent="0" algn="l">
              <a:buNone/>
            </a:pPr>
            <a:r>
              <a:rPr lang="en-GB" sz="1800" b="0" i="0" u="none" strike="noStrike" baseline="0" dirty="0">
                <a:solidFill>
                  <a:srgbClr val="000000"/>
                </a:solidFill>
                <a:latin typeface="ArialMT"/>
              </a:rPr>
              <a:t>•  With heavy payloads the successful</a:t>
            </a:r>
          </a:p>
          <a:p>
            <a:pPr marL="0" indent="0" algn="l">
              <a:buNone/>
            </a:pPr>
            <a:r>
              <a:rPr lang="en-GB" sz="1800" b="0" i="0" u="none" strike="noStrike" baseline="0" dirty="0">
                <a:solidFill>
                  <a:srgbClr val="000000"/>
                </a:solidFill>
                <a:latin typeface="ArialMT"/>
              </a:rPr>
              <a:t>   landing or positive landing rate are</a:t>
            </a:r>
          </a:p>
          <a:p>
            <a:pPr marL="0" indent="0" algn="l">
              <a:buNone/>
            </a:pPr>
            <a:r>
              <a:rPr lang="en-GB" sz="1800" b="0" i="0" u="none" strike="noStrike" baseline="0" dirty="0">
                <a:solidFill>
                  <a:srgbClr val="000000"/>
                </a:solidFill>
                <a:latin typeface="ArialMT"/>
              </a:rPr>
              <a:t>   more for LEO and ISS.</a:t>
            </a:r>
          </a:p>
          <a:p>
            <a:pPr marL="0" indent="0" algn="l">
              <a:buNone/>
            </a:pPr>
            <a:r>
              <a:rPr lang="en-GB" sz="1800" b="0" i="0" u="none" strike="noStrike" baseline="0" dirty="0">
                <a:solidFill>
                  <a:srgbClr val="000000"/>
                </a:solidFill>
                <a:latin typeface="ArialMT"/>
              </a:rPr>
              <a:t>•  However, in the case of GTO, it is</a:t>
            </a:r>
          </a:p>
          <a:p>
            <a:pPr marL="0" indent="0" algn="l">
              <a:buNone/>
            </a:pPr>
            <a:r>
              <a:rPr lang="en-GB" sz="1800" b="0" i="0" u="none" strike="noStrike" baseline="0" dirty="0">
                <a:solidFill>
                  <a:srgbClr val="000000"/>
                </a:solidFill>
                <a:latin typeface="ArialMT"/>
              </a:rPr>
              <a:t>   hard to distinguish between the</a:t>
            </a:r>
          </a:p>
          <a:p>
            <a:pPr marL="0" indent="0" algn="l">
              <a:buNone/>
            </a:pPr>
            <a:r>
              <a:rPr lang="en-GB" sz="1800" b="0" i="0" u="none" strike="noStrike" baseline="0" dirty="0">
                <a:solidFill>
                  <a:srgbClr val="000000"/>
                </a:solidFill>
                <a:latin typeface="ArialMT"/>
              </a:rPr>
              <a:t>   positive landing rate and the</a:t>
            </a:r>
          </a:p>
          <a:p>
            <a:pPr marL="0" indent="0" algn="l">
              <a:buNone/>
            </a:pPr>
            <a:r>
              <a:rPr lang="en-GB" sz="1800" b="0" i="0" u="none" strike="noStrike" baseline="0" dirty="0">
                <a:solidFill>
                  <a:srgbClr val="000000"/>
                </a:solidFill>
                <a:latin typeface="ArialMT"/>
              </a:rPr>
              <a:t>   negative landing because they are</a:t>
            </a:r>
          </a:p>
          <a:p>
            <a:pPr marL="0" indent="0" algn="l">
              <a:buNone/>
            </a:pPr>
            <a:r>
              <a:rPr lang="en-GB" sz="1800" b="0" i="0" u="none" strike="noStrike" baseline="0" dirty="0">
                <a:solidFill>
                  <a:srgbClr val="000000"/>
                </a:solidFill>
                <a:latin typeface="ArialMT"/>
              </a:rPr>
              <a:t>   all gathered together.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7ABED20-DE1C-C3DB-7321-A485C0BD33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2211" y="1455313"/>
            <a:ext cx="5327525" cy="4410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1532586"/>
            <a:ext cx="10853172" cy="4894625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GB" sz="1800" b="0" i="0" u="none" strike="noStrike" baseline="0" dirty="0">
                <a:latin typeface="ArialMT"/>
              </a:rPr>
              <a:t>Since 2013, the success rate has</a:t>
            </a:r>
          </a:p>
          <a:p>
            <a:pPr marL="0" indent="0" algn="l">
              <a:buNone/>
            </a:pPr>
            <a:r>
              <a:rPr lang="en-GB" sz="1800" b="0" i="0" u="none" strike="noStrike" baseline="0" dirty="0">
                <a:latin typeface="ArialMT"/>
              </a:rPr>
              <a:t>    continued to </a:t>
            </a:r>
            <a:r>
              <a:rPr lang="en-GB" sz="1800" b="1" i="0" u="none" strike="noStrike" baseline="0" dirty="0">
                <a:latin typeface="Arial-BoldMT"/>
              </a:rPr>
              <a:t>increase </a:t>
            </a:r>
            <a:r>
              <a:rPr lang="en-GB" sz="1800" b="0" i="0" u="none" strike="noStrike" baseline="0" dirty="0">
                <a:latin typeface="ArialMT"/>
              </a:rPr>
              <a:t>until 2017.</a:t>
            </a:r>
          </a:p>
          <a:p>
            <a:pPr marL="0" indent="0" algn="l">
              <a:buNone/>
            </a:pPr>
            <a:r>
              <a:rPr lang="en-GB" sz="1800" b="0" i="0" u="none" strike="noStrike" baseline="0" dirty="0">
                <a:latin typeface="ArialMT"/>
              </a:rPr>
              <a:t>•  The rate decreased slightly in 2018.</a:t>
            </a:r>
          </a:p>
          <a:p>
            <a:pPr marL="0" indent="0" algn="l">
              <a:buNone/>
            </a:pPr>
            <a:r>
              <a:rPr lang="en-GB" sz="1800" b="0" i="0" u="none" strike="noStrike" baseline="0" dirty="0">
                <a:latin typeface="ArialMT"/>
              </a:rPr>
              <a:t>•  Recently, it has shown a success</a:t>
            </a:r>
          </a:p>
          <a:p>
            <a:pPr marL="0" indent="0" algn="l">
              <a:buNone/>
            </a:pPr>
            <a:r>
              <a:rPr lang="en-GB" sz="1800" b="0" i="0" u="none" strike="noStrike" baseline="0" dirty="0">
                <a:latin typeface="ArialMT"/>
              </a:rPr>
              <a:t>    rate of about </a:t>
            </a:r>
            <a:r>
              <a:rPr lang="en-GB" sz="1800" b="0" i="1" u="none" strike="noStrike" baseline="0" dirty="0">
                <a:latin typeface="Arial-ItalicMT"/>
              </a:rPr>
              <a:t>80%</a:t>
            </a:r>
            <a:r>
              <a:rPr lang="en-GB" sz="1800" b="0" i="0" u="none" strike="noStrike" baseline="0" dirty="0">
                <a:latin typeface="ArialMT"/>
              </a:rPr>
              <a:t>.</a:t>
            </a: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462D0F-1E54-7D5D-BB2C-667232F410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0220" y="1446229"/>
            <a:ext cx="5542803" cy="3658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352282"/>
            <a:ext cx="10737263" cy="5074929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GB" sz="1800" b="0" i="0" u="none" strike="noStrike" baseline="0" dirty="0">
                <a:solidFill>
                  <a:srgbClr val="292929"/>
                </a:solidFill>
                <a:latin typeface="ArialMT"/>
              </a:rPr>
              <a:t>Query</a:t>
            </a:r>
          </a:p>
          <a:p>
            <a:pPr marL="0" indent="0" algn="l">
              <a:buNone/>
            </a:pPr>
            <a:endParaRPr lang="en-GB" sz="1800" b="0" i="0" u="none" strike="noStrike" baseline="0" dirty="0">
              <a:solidFill>
                <a:srgbClr val="292929"/>
              </a:solidFill>
              <a:latin typeface="ArialMT"/>
            </a:endParaRPr>
          </a:p>
          <a:p>
            <a:pPr marL="0" indent="0" algn="l">
              <a:buNone/>
            </a:pPr>
            <a:endParaRPr lang="en-GB" sz="1800" b="0" i="0" u="none" strike="noStrike" baseline="0" dirty="0">
              <a:solidFill>
                <a:srgbClr val="292929"/>
              </a:solidFill>
              <a:latin typeface="ArialMT"/>
            </a:endParaRPr>
          </a:p>
          <a:p>
            <a:pPr marL="0" indent="0" algn="l">
              <a:buNone/>
            </a:pPr>
            <a:endParaRPr lang="en-GB" sz="1800" b="0" i="0" u="none" strike="noStrike" baseline="0" dirty="0">
              <a:solidFill>
                <a:srgbClr val="292929"/>
              </a:solidFill>
              <a:latin typeface="ArialMT"/>
            </a:endParaRPr>
          </a:p>
          <a:p>
            <a:pPr marL="0" indent="0" algn="l">
              <a:buNone/>
            </a:pPr>
            <a:endParaRPr lang="en-GB" sz="1800" dirty="0">
              <a:solidFill>
                <a:srgbClr val="292929"/>
              </a:solidFill>
              <a:latin typeface="ArialMT"/>
            </a:endParaRPr>
          </a:p>
          <a:p>
            <a:pPr marL="0" indent="0" algn="l">
              <a:buNone/>
            </a:pPr>
            <a:r>
              <a:rPr lang="en-GB" sz="1800" b="0" i="0" u="none" strike="noStrike" baseline="0" dirty="0">
                <a:solidFill>
                  <a:srgbClr val="292929"/>
                </a:solidFill>
                <a:latin typeface="ArialMT"/>
              </a:rPr>
              <a:t>• Result</a:t>
            </a:r>
          </a:p>
          <a:p>
            <a:pPr marL="0" indent="0" algn="l">
              <a:buNone/>
            </a:pPr>
            <a:r>
              <a:rPr lang="en-GB" sz="1800" b="0" i="0" u="none" strike="noStrike" baseline="0" dirty="0">
                <a:solidFill>
                  <a:srgbClr val="292929"/>
                </a:solidFill>
                <a:latin typeface="ArialMT"/>
              </a:rPr>
              <a:t>   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7865F2F-BED0-28C5-6F51-428A85E2F1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7959" y="1680087"/>
            <a:ext cx="3464403" cy="9407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4018B65-9542-A2D7-AC36-60D020E2EE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7430" y="3613927"/>
            <a:ext cx="1409708" cy="1968009"/>
          </a:xfrm>
          <a:prstGeom prst="rect">
            <a:avLst/>
          </a:prstGeom>
        </p:spPr>
      </p:pic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648BC7EC-4515-06F9-8EA0-FD5F254FBD24}"/>
              </a:ext>
            </a:extLst>
          </p:cNvPr>
          <p:cNvSpPr txBox="1">
            <a:spLocks/>
          </p:cNvSpPr>
          <p:nvPr/>
        </p:nvSpPr>
        <p:spPr>
          <a:xfrm>
            <a:off x="5937162" y="1352282"/>
            <a:ext cx="4826387" cy="4646881"/>
          </a:xfrm>
          <a:prstGeom prst="rect">
            <a:avLst/>
          </a:prstGeom>
          <a:ln>
            <a:noFill/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en-GB" sz="2000" b="0" i="0" u="none" strike="noStrike" baseline="0" dirty="0">
                <a:solidFill>
                  <a:srgbClr val="000000"/>
                </a:solidFill>
                <a:latin typeface="ArialMT"/>
              </a:rPr>
              <a:t>• When the SQL </a:t>
            </a:r>
            <a:r>
              <a:rPr lang="en-GB" sz="2000" b="0" i="0" u="none" strike="noStrike" baseline="0" dirty="0">
                <a:solidFill>
                  <a:srgbClr val="000000"/>
                </a:solidFill>
                <a:latin typeface="Consolas" panose="020B0609020204030204" pitchFamily="49" charset="0"/>
              </a:rPr>
              <a:t>DISTINCT </a:t>
            </a:r>
            <a:r>
              <a:rPr lang="en-GB" sz="2000" b="0" i="0" u="none" strike="noStrike" baseline="0" dirty="0">
                <a:solidFill>
                  <a:srgbClr val="000000"/>
                </a:solidFill>
                <a:latin typeface="ArialMT"/>
              </a:rPr>
              <a:t>clause is</a:t>
            </a:r>
          </a:p>
          <a:p>
            <a:pPr marL="0" indent="0" algn="l">
              <a:buNone/>
            </a:pPr>
            <a:r>
              <a:rPr lang="en-GB" sz="2000" b="0" i="0" u="none" strike="noStrike" baseline="0" dirty="0">
                <a:solidFill>
                  <a:srgbClr val="000000"/>
                </a:solidFill>
                <a:latin typeface="ArialMT"/>
              </a:rPr>
              <a:t>  used in the query, only unique</a:t>
            </a:r>
          </a:p>
          <a:p>
            <a:pPr marL="0" indent="0" algn="l">
              <a:buNone/>
            </a:pPr>
            <a:r>
              <a:rPr lang="en-GB" sz="2000" b="0" i="0" u="none" strike="noStrike" baseline="0" dirty="0">
                <a:solidFill>
                  <a:srgbClr val="000000"/>
                </a:solidFill>
                <a:latin typeface="ArialMT"/>
              </a:rPr>
              <a:t>  values are displayed in the</a:t>
            </a:r>
          </a:p>
          <a:p>
            <a:pPr marL="0" indent="0" algn="l">
              <a:buNone/>
            </a:pPr>
            <a:r>
              <a:rPr lang="en-GB" sz="2000" b="0" i="0" u="none" strike="noStrike" baseline="0" dirty="0">
                <a:solidFill>
                  <a:srgbClr val="000000"/>
                </a:solidFill>
                <a:latin typeface="Consolas" panose="020B0609020204030204" pitchFamily="49" charset="0"/>
              </a:rPr>
              <a:t> Launch_Site </a:t>
            </a:r>
            <a:r>
              <a:rPr lang="en-GB" sz="2000" b="0" i="0" u="none" strike="noStrike" baseline="0" dirty="0">
                <a:solidFill>
                  <a:srgbClr val="000000"/>
                </a:solidFill>
                <a:latin typeface="ArialMT"/>
              </a:rPr>
              <a:t>column from the</a:t>
            </a:r>
          </a:p>
          <a:p>
            <a:pPr marL="0" indent="0" algn="l">
              <a:buNone/>
            </a:pPr>
            <a:r>
              <a:rPr lang="en-GB" sz="2000" b="0" i="0" u="none" strike="noStrike" baseline="0" dirty="0">
                <a:solidFill>
                  <a:srgbClr val="000000"/>
                </a:solidFill>
                <a:latin typeface="Consolas" panose="020B0609020204030204" pitchFamily="49" charset="0"/>
              </a:rPr>
              <a:t> SpaceX </a:t>
            </a:r>
            <a:r>
              <a:rPr lang="en-GB" sz="2000" b="0" i="0" u="none" strike="noStrike" baseline="0" dirty="0">
                <a:solidFill>
                  <a:srgbClr val="000000"/>
                </a:solidFill>
                <a:latin typeface="ArialMT"/>
              </a:rPr>
              <a:t>table.</a:t>
            </a:r>
          </a:p>
          <a:p>
            <a:pPr marL="0" indent="0" algn="l">
              <a:buNone/>
            </a:pPr>
            <a:r>
              <a:rPr lang="en-GB" sz="2000" b="0" i="0" u="none" strike="noStrike" baseline="0" dirty="0">
                <a:solidFill>
                  <a:srgbClr val="000000"/>
                </a:solidFill>
                <a:latin typeface="ArialMT"/>
              </a:rPr>
              <a:t>• There are four unique launch sites:</a:t>
            </a:r>
          </a:p>
          <a:p>
            <a:pPr marL="0" indent="0" algn="l">
              <a:buNone/>
            </a:pPr>
            <a:r>
              <a:rPr lang="en-GB" sz="2000" b="0" i="0" u="none" strike="noStrike" baseline="0" dirty="0">
                <a:solidFill>
                  <a:srgbClr val="000000"/>
                </a:solidFill>
                <a:latin typeface="ArialMT"/>
              </a:rPr>
              <a:t>   CCAFS LC-40, CCAFS SLC-40,</a:t>
            </a:r>
          </a:p>
          <a:p>
            <a:pPr marL="0" indent="0" algn="l">
              <a:buNone/>
            </a:pPr>
            <a:r>
              <a:rPr lang="en-GB" sz="2000" b="0" i="0" u="none" strike="noStrike" baseline="0" dirty="0">
                <a:solidFill>
                  <a:srgbClr val="000000"/>
                </a:solidFill>
                <a:latin typeface="ArialMT"/>
              </a:rPr>
              <a:t>   KSC LC-39A, VAFB SLC-4E</a:t>
            </a:r>
            <a:endParaRPr lang="en-US" sz="2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solidFill>
                  <a:srgbClr val="1C7DDB"/>
                </a:solidFill>
                <a:latin typeface="Abadi"/>
              </a:rPr>
              <a:t>         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3B50CA0D-8851-954C-C21E-42D8E4EA9DE4}"/>
              </a:ext>
            </a:extLst>
          </p:cNvPr>
          <p:cNvSpPr txBox="1">
            <a:spLocks/>
          </p:cNvSpPr>
          <p:nvPr/>
        </p:nvSpPr>
        <p:spPr>
          <a:xfrm>
            <a:off x="553792" y="1352282"/>
            <a:ext cx="11056512" cy="507492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800" dirty="0">
                <a:solidFill>
                  <a:srgbClr val="292929"/>
                </a:solidFill>
                <a:latin typeface="ArialMT"/>
              </a:rPr>
              <a:t>Query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sz="1800" dirty="0">
              <a:solidFill>
                <a:srgbClr val="292929"/>
              </a:solidFill>
              <a:latin typeface="ArialMT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GB" sz="1800" dirty="0">
              <a:solidFill>
                <a:srgbClr val="292929"/>
              </a:solidFill>
              <a:latin typeface="ArialMT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GB" sz="1800" dirty="0">
              <a:solidFill>
                <a:srgbClr val="292929"/>
              </a:solidFill>
              <a:latin typeface="ArialMT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GB" sz="1800" dirty="0">
              <a:solidFill>
                <a:srgbClr val="292929"/>
              </a:solidFill>
              <a:latin typeface="ArialMT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GB" sz="1800" dirty="0">
              <a:solidFill>
                <a:srgbClr val="292929"/>
              </a:solidFill>
              <a:latin typeface="ArialMT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1800" dirty="0">
                <a:solidFill>
                  <a:srgbClr val="292929"/>
                </a:solidFill>
                <a:latin typeface="ArialMT"/>
              </a:rPr>
              <a:t>• Result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1800" dirty="0">
                <a:solidFill>
                  <a:srgbClr val="292929"/>
                </a:solidFill>
                <a:latin typeface="ArialMT"/>
              </a:rPr>
              <a:t>   </a:t>
            </a:r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BF1DEA4C-C72C-7F3A-A698-02A48262C6F8}"/>
              </a:ext>
            </a:extLst>
          </p:cNvPr>
          <p:cNvSpPr txBox="1">
            <a:spLocks/>
          </p:cNvSpPr>
          <p:nvPr/>
        </p:nvSpPr>
        <p:spPr>
          <a:xfrm>
            <a:off x="6631585" y="1352282"/>
            <a:ext cx="4826387" cy="4646881"/>
          </a:xfrm>
          <a:prstGeom prst="rect">
            <a:avLst/>
          </a:prstGeom>
          <a:ln>
            <a:noFill/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en-GB" sz="2000" b="0" i="0" u="none" strike="noStrike" baseline="0" dirty="0">
                <a:solidFill>
                  <a:srgbClr val="000000"/>
                </a:solidFill>
                <a:latin typeface="ArialMT"/>
              </a:rPr>
              <a:t>• </a:t>
            </a:r>
            <a:r>
              <a:rPr lang="en-GB" sz="1800" b="0" i="0" u="none" strike="noStrike" baseline="0" dirty="0">
                <a:latin typeface="ArialMT"/>
              </a:rPr>
              <a:t>Only five records of the SpaceX</a:t>
            </a:r>
          </a:p>
          <a:p>
            <a:pPr marL="0" indent="0" algn="l">
              <a:buNone/>
            </a:pPr>
            <a:r>
              <a:rPr lang="en-GB" sz="1800" b="0" i="0" u="none" strike="noStrike" baseline="0" dirty="0">
                <a:latin typeface="ArialMT"/>
              </a:rPr>
              <a:t>   table were displayed using </a:t>
            </a:r>
            <a:r>
              <a:rPr lang="en-GB" sz="1800" b="0" i="0" u="none" strike="noStrike" baseline="0" dirty="0">
                <a:latin typeface="Consolas" panose="020B0609020204030204" pitchFamily="49" charset="0"/>
              </a:rPr>
              <a:t>LIMIT 5</a:t>
            </a:r>
          </a:p>
          <a:p>
            <a:pPr marL="0" indent="0" algn="l">
              <a:buNone/>
            </a:pPr>
            <a:r>
              <a:rPr lang="en-GB" sz="1800" b="0" i="0" u="none" strike="noStrike" baseline="0" dirty="0">
                <a:latin typeface="ArialMT"/>
              </a:rPr>
              <a:t>   clause in the query.</a:t>
            </a:r>
          </a:p>
          <a:p>
            <a:pPr marL="0" indent="0" algn="l">
              <a:buNone/>
            </a:pPr>
            <a:r>
              <a:rPr lang="en-GB" sz="1800" b="0" i="0" u="none" strike="noStrike" baseline="0" dirty="0">
                <a:latin typeface="ArialMT"/>
              </a:rPr>
              <a:t>•  Using the </a:t>
            </a:r>
            <a:r>
              <a:rPr lang="en-GB" sz="1800" b="0" i="0" u="none" strike="noStrike" baseline="0" dirty="0">
                <a:latin typeface="Consolas" panose="020B0609020204030204" pitchFamily="49" charset="0"/>
              </a:rPr>
              <a:t>LIKE </a:t>
            </a:r>
            <a:r>
              <a:rPr lang="en-GB" sz="1800" b="0" i="0" u="none" strike="noStrike" baseline="0" dirty="0">
                <a:latin typeface="ArialMT"/>
              </a:rPr>
              <a:t>operator and the</a:t>
            </a:r>
          </a:p>
          <a:p>
            <a:pPr marL="0" indent="0" algn="l">
              <a:buNone/>
            </a:pPr>
            <a:r>
              <a:rPr lang="en-GB" sz="1800" b="0" i="0" u="none" strike="noStrike" baseline="0" dirty="0">
                <a:latin typeface="ArialMT"/>
              </a:rPr>
              <a:t>    percent sign (</a:t>
            </a:r>
            <a:r>
              <a:rPr lang="en-GB" sz="1800" b="0" i="0" u="none" strike="noStrike" baseline="0" dirty="0">
                <a:latin typeface="Consolas" panose="020B0609020204030204" pitchFamily="49" charset="0"/>
              </a:rPr>
              <a:t>%</a:t>
            </a:r>
            <a:r>
              <a:rPr lang="en-GB" sz="1800" b="0" i="0" u="none" strike="noStrike" baseline="0" dirty="0">
                <a:latin typeface="ArialMT"/>
              </a:rPr>
              <a:t>) together, the</a:t>
            </a:r>
          </a:p>
          <a:p>
            <a:pPr marL="0" indent="0" algn="l">
              <a:buNone/>
            </a:pPr>
            <a:r>
              <a:rPr lang="en-GB" sz="1800" b="0" i="0" u="none" strike="noStrike" baseline="0" dirty="0">
                <a:latin typeface="Consolas" panose="020B0609020204030204" pitchFamily="49" charset="0"/>
              </a:rPr>
              <a:t>  Launch_Site </a:t>
            </a:r>
            <a:r>
              <a:rPr lang="en-GB" sz="1800" b="0" i="0" u="none" strike="noStrike" baseline="0" dirty="0">
                <a:latin typeface="ArialMT"/>
              </a:rPr>
              <a:t>name starting with</a:t>
            </a:r>
          </a:p>
          <a:p>
            <a:pPr marL="0" indent="0" algn="l">
              <a:buNone/>
            </a:pPr>
            <a:r>
              <a:rPr lang="en-GB" sz="1800" b="0" i="0" u="none" strike="noStrike" baseline="0" dirty="0">
                <a:latin typeface="Consolas" panose="020B0609020204030204" pitchFamily="49" charset="0"/>
              </a:rPr>
              <a:t>  CAA </a:t>
            </a:r>
            <a:r>
              <a:rPr lang="en-GB" sz="1800" b="0" i="0" u="none" strike="noStrike" baseline="0" dirty="0">
                <a:latin typeface="ArialMT"/>
              </a:rPr>
              <a:t>could be called.</a:t>
            </a:r>
            <a:r>
              <a:rPr lang="en-US" sz="2200" dirty="0">
                <a:solidFill>
                  <a:srgbClr val="1C7DDB"/>
                </a:solidFill>
                <a:latin typeface="Abadi"/>
              </a:rPr>
              <a:t>         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DCD5AA0-973F-8C9B-9393-8A0FD11FE1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171" y="1711679"/>
            <a:ext cx="3451180" cy="116031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9CC9CD1-5EB6-AC29-3161-472F6AE34F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391" y="4122998"/>
            <a:ext cx="8419820" cy="1981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A799DD03-31F8-A50D-A251-62106A0341A0}"/>
              </a:ext>
            </a:extLst>
          </p:cNvPr>
          <p:cNvSpPr txBox="1">
            <a:spLocks/>
          </p:cNvSpPr>
          <p:nvPr/>
        </p:nvSpPr>
        <p:spPr>
          <a:xfrm>
            <a:off x="770010" y="1352282"/>
            <a:ext cx="10737263" cy="507492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800" dirty="0">
                <a:solidFill>
                  <a:srgbClr val="292929"/>
                </a:solidFill>
                <a:latin typeface="ArialMT"/>
              </a:rPr>
              <a:t>Query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sz="1800" dirty="0">
              <a:solidFill>
                <a:srgbClr val="292929"/>
              </a:solidFill>
              <a:latin typeface="ArialMT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GB" sz="1800" dirty="0">
              <a:solidFill>
                <a:srgbClr val="292929"/>
              </a:solidFill>
              <a:latin typeface="ArialMT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GB" sz="1800" dirty="0">
              <a:solidFill>
                <a:srgbClr val="292929"/>
              </a:solidFill>
              <a:latin typeface="ArialMT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GB" sz="1800" dirty="0">
              <a:solidFill>
                <a:srgbClr val="292929"/>
              </a:solidFill>
              <a:latin typeface="ArialMT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1800" dirty="0">
                <a:solidFill>
                  <a:srgbClr val="292929"/>
                </a:solidFill>
                <a:latin typeface="ArialMT"/>
              </a:rPr>
              <a:t>• Result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1800" dirty="0">
                <a:solidFill>
                  <a:srgbClr val="292929"/>
                </a:solidFill>
                <a:latin typeface="ArialMT"/>
              </a:rPr>
              <a:t>   </a:t>
            </a:r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FE57FE74-2DB3-B5F5-E908-CA3064BD3E7B}"/>
              </a:ext>
            </a:extLst>
          </p:cNvPr>
          <p:cNvSpPr txBox="1">
            <a:spLocks/>
          </p:cNvSpPr>
          <p:nvPr/>
        </p:nvSpPr>
        <p:spPr>
          <a:xfrm>
            <a:off x="5937162" y="1352282"/>
            <a:ext cx="4826387" cy="4646881"/>
          </a:xfrm>
          <a:prstGeom prst="rect">
            <a:avLst/>
          </a:prstGeom>
          <a:ln>
            <a:noFill/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en-GB" sz="2000" b="0" i="0" u="none" strike="noStrike" baseline="0" dirty="0">
                <a:solidFill>
                  <a:srgbClr val="000000"/>
                </a:solidFill>
                <a:latin typeface="ArialMT"/>
              </a:rPr>
              <a:t>• </a:t>
            </a:r>
            <a:r>
              <a:rPr lang="en-GB" sz="1800" b="0" i="0" u="none" strike="noStrike" baseline="0" dirty="0">
                <a:latin typeface="ArialMT"/>
              </a:rPr>
              <a:t>Using the </a:t>
            </a:r>
            <a:r>
              <a:rPr lang="en-GB" sz="1800" b="0" i="0" u="none" strike="noStrike" baseline="0" dirty="0">
                <a:latin typeface="Consolas" panose="020B0609020204030204" pitchFamily="49" charset="0"/>
              </a:rPr>
              <a:t>SUM() </a:t>
            </a:r>
            <a:r>
              <a:rPr lang="en-GB" sz="1800" b="0" i="0" u="none" strike="noStrike" baseline="0" dirty="0">
                <a:latin typeface="ArialMT"/>
              </a:rPr>
              <a:t>function to</a:t>
            </a:r>
          </a:p>
          <a:p>
            <a:pPr marL="0" indent="0" algn="l">
              <a:buNone/>
            </a:pPr>
            <a:r>
              <a:rPr lang="en-GB" sz="1800" b="0" i="0" u="none" strike="noStrike" baseline="0" dirty="0">
                <a:latin typeface="ArialMT"/>
              </a:rPr>
              <a:t>   calculate the sum of column</a:t>
            </a:r>
          </a:p>
          <a:p>
            <a:pPr marL="0" indent="0" algn="l">
              <a:buNone/>
            </a:pPr>
            <a:r>
              <a:rPr lang="en-GB" sz="1800" b="0" i="0" u="none" strike="noStrike" baseline="0" dirty="0">
                <a:latin typeface="Consolas" panose="020B0609020204030204" pitchFamily="49" charset="0"/>
              </a:rPr>
              <a:t>  PAYLOAD_MASS__KG_</a:t>
            </a:r>
            <a:r>
              <a:rPr lang="en-GB" sz="1800" b="0" i="0" u="none" strike="noStrike" baseline="0" dirty="0">
                <a:latin typeface="ArialMT"/>
              </a:rPr>
              <a:t>.</a:t>
            </a:r>
          </a:p>
          <a:p>
            <a:pPr marL="0" indent="0" algn="l">
              <a:buNone/>
            </a:pPr>
            <a:r>
              <a:rPr lang="en-GB" sz="1800" b="0" i="0" u="none" strike="noStrike" baseline="0" dirty="0">
                <a:latin typeface="ArialMT"/>
              </a:rPr>
              <a:t>•  In the </a:t>
            </a:r>
            <a:r>
              <a:rPr lang="en-GB" sz="1800" b="0" i="0" u="none" strike="noStrike" baseline="0" dirty="0">
                <a:latin typeface="Consolas" panose="020B0609020204030204" pitchFamily="49" charset="0"/>
              </a:rPr>
              <a:t>WHERE </a:t>
            </a:r>
            <a:r>
              <a:rPr lang="en-GB" sz="1800" b="0" i="0" u="none" strike="noStrike" baseline="0" dirty="0">
                <a:latin typeface="ArialMT"/>
              </a:rPr>
              <a:t>clause, filter the</a:t>
            </a:r>
          </a:p>
          <a:p>
            <a:pPr marL="0" indent="0" algn="l">
              <a:buNone/>
            </a:pPr>
            <a:r>
              <a:rPr lang="en-GB" sz="1800" b="0" i="0" u="none" strike="noStrike" baseline="0" dirty="0">
                <a:latin typeface="ArialMT"/>
              </a:rPr>
              <a:t>   dataset to perform calculations only</a:t>
            </a:r>
          </a:p>
          <a:p>
            <a:pPr marL="0" indent="0" algn="l">
              <a:buNone/>
            </a:pPr>
            <a:r>
              <a:rPr lang="en-GB" sz="1800" b="0" i="0" u="none" strike="noStrike" baseline="0" dirty="0">
                <a:latin typeface="ArialMT"/>
              </a:rPr>
              <a:t>   if </a:t>
            </a:r>
            <a:r>
              <a:rPr lang="en-GB" sz="1800" b="0" i="0" u="none" strike="noStrike" baseline="0" dirty="0">
                <a:latin typeface="Consolas" panose="020B0609020204030204" pitchFamily="49" charset="0"/>
              </a:rPr>
              <a:t>Customer </a:t>
            </a:r>
            <a:r>
              <a:rPr lang="en-GB" sz="1800" b="0" i="0" u="none" strike="noStrike" baseline="0" dirty="0">
                <a:latin typeface="ArialMT"/>
              </a:rPr>
              <a:t>is </a:t>
            </a:r>
            <a:r>
              <a:rPr lang="en-GB" sz="1800" b="0" i="0" u="none" strike="noStrike" baseline="0" dirty="0">
                <a:latin typeface="Consolas" panose="020B0609020204030204" pitchFamily="49" charset="0"/>
              </a:rPr>
              <a:t>NASA (CRS)</a:t>
            </a:r>
            <a:r>
              <a:rPr lang="en-GB" sz="1800" b="0" i="0" u="none" strike="noStrike" baseline="0" dirty="0">
                <a:latin typeface="ArialMT"/>
              </a:rPr>
              <a:t>.</a:t>
            </a:r>
            <a:r>
              <a:rPr lang="en-US" sz="2200" dirty="0">
                <a:solidFill>
                  <a:srgbClr val="1C7DDB"/>
                </a:solidFill>
                <a:latin typeface="Abadi"/>
              </a:rPr>
              <a:t>         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B4563A6-541F-5B8B-5B5A-EE4ED34234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147" y="1723418"/>
            <a:ext cx="4951593" cy="10069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B9BB95D-DCE7-C79C-81EB-931F13A2DE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147" y="3731118"/>
            <a:ext cx="1967779" cy="724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4A4C9235-94A6-5700-832A-3C918EA018E2}"/>
              </a:ext>
            </a:extLst>
          </p:cNvPr>
          <p:cNvSpPr txBox="1">
            <a:spLocks/>
          </p:cNvSpPr>
          <p:nvPr/>
        </p:nvSpPr>
        <p:spPr>
          <a:xfrm>
            <a:off x="770010" y="1352282"/>
            <a:ext cx="10737263" cy="507492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800" dirty="0">
                <a:solidFill>
                  <a:srgbClr val="292929"/>
                </a:solidFill>
                <a:latin typeface="ArialMT"/>
              </a:rPr>
              <a:t>Query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sz="1800" dirty="0">
              <a:solidFill>
                <a:srgbClr val="292929"/>
              </a:solidFill>
              <a:latin typeface="ArialMT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GB" sz="1800" dirty="0">
              <a:solidFill>
                <a:srgbClr val="292929"/>
              </a:solidFill>
              <a:latin typeface="ArialMT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GB" sz="1800" dirty="0">
              <a:solidFill>
                <a:srgbClr val="292929"/>
              </a:solidFill>
              <a:latin typeface="ArialMT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GB" sz="1800" dirty="0">
              <a:solidFill>
                <a:srgbClr val="292929"/>
              </a:solidFill>
              <a:latin typeface="ArialMT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1800" dirty="0">
                <a:solidFill>
                  <a:srgbClr val="292929"/>
                </a:solidFill>
                <a:latin typeface="ArialMT"/>
              </a:rPr>
              <a:t>• Result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1800" dirty="0">
                <a:solidFill>
                  <a:srgbClr val="292929"/>
                </a:solidFill>
                <a:latin typeface="ArialMT"/>
              </a:rPr>
              <a:t>   </a:t>
            </a:r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B5323BE2-4A45-115B-05AD-5DEA52A95121}"/>
              </a:ext>
            </a:extLst>
          </p:cNvPr>
          <p:cNvSpPr txBox="1">
            <a:spLocks/>
          </p:cNvSpPr>
          <p:nvPr/>
        </p:nvSpPr>
        <p:spPr>
          <a:xfrm>
            <a:off x="5937162" y="1352282"/>
            <a:ext cx="4826387" cy="4646881"/>
          </a:xfrm>
          <a:prstGeom prst="rect">
            <a:avLst/>
          </a:prstGeom>
          <a:ln>
            <a:noFill/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en-GB" sz="2000" b="0" i="0" u="none" strike="noStrike" baseline="0" dirty="0">
                <a:solidFill>
                  <a:srgbClr val="000000"/>
                </a:solidFill>
                <a:latin typeface="ArialMT"/>
              </a:rPr>
              <a:t>• </a:t>
            </a:r>
            <a:r>
              <a:rPr lang="en-GB" sz="1800" b="0" i="0" u="none" strike="noStrike" baseline="0" dirty="0">
                <a:latin typeface="ArialMT"/>
              </a:rPr>
              <a:t>Using the </a:t>
            </a:r>
            <a:r>
              <a:rPr lang="en-GB" sz="1800" b="0" i="0" u="none" strike="noStrike" baseline="0" dirty="0">
                <a:latin typeface="Consolas" panose="020B0609020204030204" pitchFamily="49" charset="0"/>
              </a:rPr>
              <a:t>AVG() </a:t>
            </a:r>
            <a:r>
              <a:rPr lang="en-GB" sz="1800" b="0" i="0" u="none" strike="noStrike" baseline="0" dirty="0">
                <a:latin typeface="ArialMT"/>
              </a:rPr>
              <a:t>function to</a:t>
            </a:r>
          </a:p>
          <a:p>
            <a:pPr marL="0" indent="0" algn="l">
              <a:buNone/>
            </a:pPr>
            <a:r>
              <a:rPr lang="en-GB" sz="1800" b="0" i="0" u="none" strike="noStrike" baseline="0" dirty="0">
                <a:latin typeface="ArialMT"/>
              </a:rPr>
              <a:t>   calculate the average value of</a:t>
            </a:r>
          </a:p>
          <a:p>
            <a:pPr marL="0" indent="0" algn="l">
              <a:buNone/>
            </a:pPr>
            <a:r>
              <a:rPr lang="en-GB" sz="1800" b="0" i="0" u="none" strike="noStrike" baseline="0" dirty="0">
                <a:latin typeface="ArialMT"/>
              </a:rPr>
              <a:t>   column </a:t>
            </a:r>
            <a:r>
              <a:rPr lang="en-GB" sz="1800" b="0" i="0" u="none" strike="noStrike" baseline="0" dirty="0">
                <a:latin typeface="Consolas" panose="020B0609020204030204" pitchFamily="49" charset="0"/>
              </a:rPr>
              <a:t>PAYLOAD_MASS__KG_</a:t>
            </a:r>
            <a:r>
              <a:rPr lang="en-GB" sz="1800" b="0" i="0" u="none" strike="noStrike" baseline="0" dirty="0">
                <a:latin typeface="ArialMT"/>
              </a:rPr>
              <a:t>.</a:t>
            </a:r>
          </a:p>
          <a:p>
            <a:pPr marL="0" indent="0" algn="l">
              <a:buNone/>
            </a:pPr>
            <a:r>
              <a:rPr lang="en-GB" sz="1800" b="0" i="0" u="none" strike="noStrike" baseline="0" dirty="0">
                <a:latin typeface="ArialMT"/>
              </a:rPr>
              <a:t>•  In the </a:t>
            </a:r>
            <a:r>
              <a:rPr lang="en-GB" sz="1800" b="0" i="0" u="none" strike="noStrike" baseline="0" dirty="0">
                <a:latin typeface="Consolas" panose="020B0609020204030204" pitchFamily="49" charset="0"/>
              </a:rPr>
              <a:t>WHERE </a:t>
            </a:r>
            <a:r>
              <a:rPr lang="en-GB" sz="1800" b="0" i="0" u="none" strike="noStrike" baseline="0" dirty="0">
                <a:latin typeface="ArialMT"/>
              </a:rPr>
              <a:t>clause, filter the</a:t>
            </a:r>
          </a:p>
          <a:p>
            <a:pPr marL="0" indent="0" algn="l">
              <a:buNone/>
            </a:pPr>
            <a:r>
              <a:rPr lang="en-GB" sz="1800" b="0" i="0" u="none" strike="noStrike" baseline="0" dirty="0">
                <a:latin typeface="ArialMT"/>
              </a:rPr>
              <a:t>    dataset to perform calculations only</a:t>
            </a:r>
          </a:p>
          <a:p>
            <a:pPr marL="0" indent="0" algn="l">
              <a:buNone/>
            </a:pPr>
            <a:r>
              <a:rPr lang="en-GB" sz="1800" b="0" i="0" u="none" strike="noStrike" baseline="0" dirty="0">
                <a:latin typeface="ArialMT"/>
              </a:rPr>
              <a:t>    if </a:t>
            </a:r>
            <a:r>
              <a:rPr lang="en-GB" sz="1800" b="0" i="0" u="none" strike="noStrike" baseline="0" dirty="0" err="1">
                <a:latin typeface="Consolas" panose="020B0609020204030204" pitchFamily="49" charset="0"/>
              </a:rPr>
              <a:t>Booster_version</a:t>
            </a:r>
            <a:r>
              <a:rPr lang="en-GB" sz="1800" b="0" i="0" u="none" strike="noStrike" baseline="0" dirty="0">
                <a:latin typeface="Consolas" panose="020B0609020204030204" pitchFamily="49" charset="0"/>
              </a:rPr>
              <a:t> </a:t>
            </a:r>
            <a:r>
              <a:rPr lang="en-GB" sz="1800" b="0" i="0" u="none" strike="noStrike" baseline="0" dirty="0">
                <a:latin typeface="ArialMT"/>
              </a:rPr>
              <a:t>is </a:t>
            </a:r>
            <a:r>
              <a:rPr lang="en-GB" sz="1800" b="0" i="0" u="none" strike="noStrike" baseline="0" dirty="0">
                <a:latin typeface="Consolas" panose="020B0609020204030204" pitchFamily="49" charset="0"/>
              </a:rPr>
              <a:t>F9 v1.1</a:t>
            </a:r>
            <a:r>
              <a:rPr lang="en-GB" sz="1800" b="0" i="0" u="none" strike="noStrike" baseline="0" dirty="0">
                <a:latin typeface="ArialMT"/>
              </a:rPr>
              <a:t>.</a:t>
            </a:r>
            <a:r>
              <a:rPr lang="en-US" sz="2200" dirty="0">
                <a:solidFill>
                  <a:srgbClr val="1C7DDB"/>
                </a:solidFill>
                <a:latin typeface="Abadi"/>
              </a:rPr>
              <a:t>       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64CBC12-0F28-E02C-53A1-E065C13FCD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905" y="1739114"/>
            <a:ext cx="4970179" cy="94613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21C5824-A34E-9065-F9A9-D1E133B5C8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4904" y="3588239"/>
            <a:ext cx="2237593" cy="874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DE9107CF-B7B6-6F55-6C25-F49AB33BCE02}"/>
              </a:ext>
            </a:extLst>
          </p:cNvPr>
          <p:cNvSpPr txBox="1">
            <a:spLocks/>
          </p:cNvSpPr>
          <p:nvPr/>
        </p:nvSpPr>
        <p:spPr>
          <a:xfrm>
            <a:off x="770010" y="1352282"/>
            <a:ext cx="10737263" cy="507492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800" dirty="0">
                <a:solidFill>
                  <a:srgbClr val="292929"/>
                </a:solidFill>
                <a:latin typeface="ArialMT"/>
              </a:rPr>
              <a:t>Query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sz="1800" dirty="0">
              <a:solidFill>
                <a:srgbClr val="292929"/>
              </a:solidFill>
              <a:latin typeface="ArialMT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GB" sz="1800" dirty="0">
              <a:solidFill>
                <a:srgbClr val="292929"/>
              </a:solidFill>
              <a:latin typeface="ArialMT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GB" sz="1800" dirty="0">
              <a:solidFill>
                <a:srgbClr val="292929"/>
              </a:solidFill>
              <a:latin typeface="ArialMT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GB" sz="1800" dirty="0">
              <a:solidFill>
                <a:srgbClr val="292929"/>
              </a:solidFill>
              <a:latin typeface="ArialMT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1800" dirty="0">
                <a:solidFill>
                  <a:srgbClr val="292929"/>
                </a:solidFill>
                <a:latin typeface="ArialMT"/>
              </a:rPr>
              <a:t>• Result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1800" dirty="0">
                <a:solidFill>
                  <a:srgbClr val="292929"/>
                </a:solidFill>
                <a:latin typeface="ArialMT"/>
              </a:rPr>
              <a:t>   </a:t>
            </a:r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E4DBE9A0-2CF3-7627-2A9E-614991AC7ACC}"/>
              </a:ext>
            </a:extLst>
          </p:cNvPr>
          <p:cNvSpPr txBox="1">
            <a:spLocks/>
          </p:cNvSpPr>
          <p:nvPr/>
        </p:nvSpPr>
        <p:spPr>
          <a:xfrm>
            <a:off x="5937162" y="1352282"/>
            <a:ext cx="4826387" cy="4646881"/>
          </a:xfrm>
          <a:prstGeom prst="rect">
            <a:avLst/>
          </a:prstGeom>
          <a:ln>
            <a:noFill/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en-GB" sz="2000" b="0" i="0" u="none" strike="noStrike" baseline="0" dirty="0">
                <a:solidFill>
                  <a:srgbClr val="000000"/>
                </a:solidFill>
                <a:latin typeface="ArialMT"/>
              </a:rPr>
              <a:t>• </a:t>
            </a:r>
            <a:r>
              <a:rPr lang="en-GB" sz="1800" b="0" i="0" u="none" strike="noStrike" baseline="0" dirty="0">
                <a:latin typeface="ArialMT"/>
              </a:rPr>
              <a:t>Using the </a:t>
            </a:r>
            <a:r>
              <a:rPr lang="en-GB" sz="1800" b="0" i="0" u="none" strike="noStrike" baseline="0" dirty="0">
                <a:latin typeface="Consolas" panose="020B0609020204030204" pitchFamily="49" charset="0"/>
              </a:rPr>
              <a:t>MIN() </a:t>
            </a:r>
            <a:r>
              <a:rPr lang="en-GB" sz="1800" b="0" i="0" u="none" strike="noStrike" baseline="0" dirty="0">
                <a:latin typeface="ArialMT"/>
              </a:rPr>
              <a:t>function to find out</a:t>
            </a:r>
          </a:p>
          <a:p>
            <a:pPr marL="0" indent="0" algn="l">
              <a:buNone/>
            </a:pPr>
            <a:r>
              <a:rPr lang="en-GB" sz="1800" b="0" i="0" u="none" strike="noStrike" baseline="0" dirty="0">
                <a:latin typeface="ArialMT"/>
              </a:rPr>
              <a:t>   the earliest date in the column</a:t>
            </a:r>
          </a:p>
          <a:p>
            <a:pPr marL="0" indent="0" algn="l">
              <a:buNone/>
            </a:pPr>
            <a:r>
              <a:rPr lang="en-GB" sz="1800" b="0" i="0" u="none" strike="noStrike" baseline="0" dirty="0">
                <a:latin typeface="Consolas" panose="020B0609020204030204" pitchFamily="49" charset="0"/>
              </a:rPr>
              <a:t>  DATE</a:t>
            </a:r>
            <a:r>
              <a:rPr lang="en-GB" sz="1800" b="0" i="0" u="none" strike="noStrike" baseline="0" dirty="0">
                <a:latin typeface="ArialMT"/>
              </a:rPr>
              <a:t>.</a:t>
            </a:r>
          </a:p>
          <a:p>
            <a:pPr marL="0" indent="0" algn="l">
              <a:buNone/>
            </a:pPr>
            <a:r>
              <a:rPr lang="en-GB" sz="1800" b="0" i="0" u="none" strike="noStrike" baseline="0" dirty="0">
                <a:latin typeface="ArialMT"/>
              </a:rPr>
              <a:t>•  In the </a:t>
            </a:r>
            <a:r>
              <a:rPr lang="en-GB" sz="1800" b="0" i="0" u="none" strike="noStrike" baseline="0" dirty="0">
                <a:latin typeface="Consolas" panose="020B0609020204030204" pitchFamily="49" charset="0"/>
              </a:rPr>
              <a:t>WHERE </a:t>
            </a:r>
            <a:r>
              <a:rPr lang="en-GB" sz="1800" b="0" i="0" u="none" strike="noStrike" baseline="0" dirty="0">
                <a:latin typeface="ArialMT"/>
              </a:rPr>
              <a:t>clause, filter the</a:t>
            </a:r>
          </a:p>
          <a:p>
            <a:pPr marL="0" indent="0" algn="l">
              <a:buNone/>
            </a:pPr>
            <a:r>
              <a:rPr lang="en-GB" sz="1800" b="0" i="0" u="none" strike="noStrike" baseline="0" dirty="0">
                <a:latin typeface="ArialMT"/>
              </a:rPr>
              <a:t>   dataset to perform a search only if</a:t>
            </a:r>
          </a:p>
          <a:p>
            <a:pPr marL="0" indent="0" algn="l">
              <a:buNone/>
            </a:pPr>
            <a:r>
              <a:rPr lang="en-GB" sz="1800" b="0" i="0" u="none" strike="noStrike" baseline="0" dirty="0">
                <a:latin typeface="Consolas" panose="020B0609020204030204" pitchFamily="49" charset="0"/>
              </a:rPr>
              <a:t>  </a:t>
            </a:r>
            <a:r>
              <a:rPr lang="en-GB" sz="1800" b="0" i="0" u="none" strike="noStrike" baseline="0" dirty="0" err="1">
                <a:latin typeface="Consolas" panose="020B0609020204030204" pitchFamily="49" charset="0"/>
              </a:rPr>
              <a:t>Landing__outcome</a:t>
            </a:r>
            <a:r>
              <a:rPr lang="en-GB" sz="1800" b="0" i="0" u="none" strike="noStrike" baseline="0" dirty="0">
                <a:latin typeface="Consolas" panose="020B0609020204030204" pitchFamily="49" charset="0"/>
              </a:rPr>
              <a:t> </a:t>
            </a:r>
            <a:r>
              <a:rPr lang="en-GB" sz="1800" b="0" i="0" u="none" strike="noStrike" baseline="0" dirty="0">
                <a:latin typeface="ArialMT"/>
              </a:rPr>
              <a:t>is </a:t>
            </a:r>
            <a:r>
              <a:rPr lang="en-GB" sz="1800" b="0" i="0" u="none" strike="noStrike" baseline="0" dirty="0">
                <a:latin typeface="Consolas" panose="020B0609020204030204" pitchFamily="49" charset="0"/>
              </a:rPr>
              <a:t>Success</a:t>
            </a:r>
          </a:p>
          <a:p>
            <a:pPr marL="0" indent="0" algn="l">
              <a:buNone/>
            </a:pPr>
            <a:r>
              <a:rPr lang="en-GB" sz="1800" b="0" i="0" u="none" strike="noStrike" baseline="0" dirty="0">
                <a:latin typeface="Consolas" panose="020B0609020204030204" pitchFamily="49" charset="0"/>
              </a:rPr>
              <a:t>  (ground pad)</a:t>
            </a:r>
            <a:r>
              <a:rPr lang="en-GB" sz="1800" b="0" i="0" u="none" strike="noStrike" baseline="0" dirty="0">
                <a:latin typeface="ArialMT"/>
              </a:rPr>
              <a:t>.</a:t>
            </a: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0F8F617-3DA2-29FC-29B2-12A17F7FFF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327" y="1774664"/>
            <a:ext cx="4345257" cy="9749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0A7129E-8DBE-DE3A-1DAB-15CD0EB47B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8327" y="3675722"/>
            <a:ext cx="2907055" cy="902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1885071"/>
            <a:ext cx="9620002" cy="454213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collection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wrangling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EDA with data visualization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EDA with SQL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Building an interactive map with Folium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Building a Dashboard with </a:t>
            </a:r>
            <a:r>
              <a:rPr lang="en-US" sz="20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(Classification)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</a:t>
            </a:r>
            <a:r>
              <a:rPr lang="en-US" sz="20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screennshots</a:t>
            </a:r>
            <a:endParaRPr lang="en-US" sz="20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081B251C-C7A5-50D5-E83D-7F85024E41BE}"/>
              </a:ext>
            </a:extLst>
          </p:cNvPr>
          <p:cNvSpPr txBox="1">
            <a:spLocks/>
          </p:cNvSpPr>
          <p:nvPr/>
        </p:nvSpPr>
        <p:spPr>
          <a:xfrm>
            <a:off x="770010" y="1352282"/>
            <a:ext cx="10737263" cy="507492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800" dirty="0">
                <a:solidFill>
                  <a:srgbClr val="292929"/>
                </a:solidFill>
                <a:latin typeface="ArialMT"/>
              </a:rPr>
              <a:t>Query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sz="1800" dirty="0">
              <a:solidFill>
                <a:srgbClr val="292929"/>
              </a:solidFill>
              <a:latin typeface="ArialMT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GB" sz="1800" dirty="0">
              <a:solidFill>
                <a:srgbClr val="292929"/>
              </a:solidFill>
              <a:latin typeface="ArialMT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GB" sz="1800" dirty="0">
              <a:solidFill>
                <a:srgbClr val="292929"/>
              </a:solidFill>
              <a:latin typeface="ArialMT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GB" sz="1800" dirty="0">
              <a:solidFill>
                <a:srgbClr val="292929"/>
              </a:solidFill>
              <a:latin typeface="ArialMT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1800" dirty="0">
                <a:solidFill>
                  <a:srgbClr val="292929"/>
                </a:solidFill>
                <a:latin typeface="ArialMT"/>
              </a:rPr>
              <a:t>• Result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1800" dirty="0">
                <a:solidFill>
                  <a:srgbClr val="292929"/>
                </a:solidFill>
                <a:latin typeface="ArialMT"/>
              </a:rPr>
              <a:t>   </a:t>
            </a:r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5E011C76-BDE5-24D3-F206-9ED29DE7DA12}"/>
              </a:ext>
            </a:extLst>
          </p:cNvPr>
          <p:cNvSpPr txBox="1">
            <a:spLocks/>
          </p:cNvSpPr>
          <p:nvPr/>
        </p:nvSpPr>
        <p:spPr>
          <a:xfrm>
            <a:off x="5937162" y="1352282"/>
            <a:ext cx="5402686" cy="4646881"/>
          </a:xfrm>
          <a:prstGeom prst="rect">
            <a:avLst/>
          </a:prstGeom>
          <a:ln>
            <a:noFill/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2000" b="0" i="0" u="none" strike="noStrike" baseline="0" dirty="0">
                <a:solidFill>
                  <a:srgbClr val="000000"/>
                </a:solidFill>
                <a:latin typeface="ArialMT"/>
              </a:rPr>
              <a:t>•  </a:t>
            </a:r>
            <a:r>
              <a:rPr lang="en-GB" sz="1800" b="0" i="0" u="none" strike="noStrike" baseline="0" dirty="0">
                <a:latin typeface="ArialMT"/>
              </a:rPr>
              <a:t>In the </a:t>
            </a:r>
            <a:r>
              <a:rPr lang="en-GB" sz="1800" b="0" i="0" u="none" strike="noStrike" baseline="0" dirty="0">
                <a:latin typeface="Consolas" panose="020B0609020204030204" pitchFamily="49" charset="0"/>
              </a:rPr>
              <a:t>WHERE </a:t>
            </a:r>
            <a:r>
              <a:rPr lang="en-GB" sz="1800" b="0" i="0" u="none" strike="noStrike" baseline="0" dirty="0">
                <a:latin typeface="ArialMT"/>
              </a:rPr>
              <a:t>clause, filter the dataset to perform           </a:t>
            </a:r>
          </a:p>
          <a:p>
            <a:pPr marL="0" indent="0" algn="l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800" dirty="0">
                <a:latin typeface="ArialMT"/>
              </a:rPr>
              <a:t>    </a:t>
            </a:r>
            <a:r>
              <a:rPr lang="en-GB" sz="1800" b="0" i="0" u="none" strike="noStrike" baseline="0" dirty="0">
                <a:latin typeface="ArialMT"/>
              </a:rPr>
              <a:t>a search if </a:t>
            </a:r>
            <a:r>
              <a:rPr lang="en-GB" sz="1800" b="0" i="0" u="none" strike="noStrike" baseline="0" dirty="0" err="1">
                <a:latin typeface="Consolas" panose="020B0609020204030204" pitchFamily="49" charset="0"/>
              </a:rPr>
              <a:t>Landing__outcome</a:t>
            </a:r>
            <a:r>
              <a:rPr lang="en-GB" sz="1800" b="0" i="0" u="none" strike="noStrike" baseline="0" dirty="0">
                <a:latin typeface="Consolas" panose="020B0609020204030204" pitchFamily="49" charset="0"/>
              </a:rPr>
              <a:t> </a:t>
            </a:r>
            <a:r>
              <a:rPr lang="en-GB" sz="1800" b="0" i="0" u="none" strike="noStrike" baseline="0" dirty="0">
                <a:latin typeface="ArialMT"/>
              </a:rPr>
              <a:t>is </a:t>
            </a:r>
            <a:r>
              <a:rPr lang="en-GB" sz="1800" b="0" i="0" u="none" strike="noStrike" baseline="0" dirty="0">
                <a:latin typeface="Consolas" panose="020B0609020204030204" pitchFamily="49" charset="0"/>
              </a:rPr>
              <a:t>Success</a:t>
            </a:r>
          </a:p>
          <a:p>
            <a:pPr marL="0" indent="0" algn="l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800" b="0" i="0" u="none" strike="noStrike" baseline="0" dirty="0">
                <a:latin typeface="Consolas" panose="020B0609020204030204" pitchFamily="49" charset="0"/>
              </a:rPr>
              <a:t> (</a:t>
            </a:r>
            <a:r>
              <a:rPr lang="en-GB" sz="1800" b="0" i="0" u="none" strike="noStrike" baseline="0" dirty="0" err="1">
                <a:latin typeface="Consolas" panose="020B0609020204030204" pitchFamily="49" charset="0"/>
              </a:rPr>
              <a:t>droneship</a:t>
            </a:r>
            <a:r>
              <a:rPr lang="en-GB" sz="1800" b="0" i="0" u="none" strike="noStrike" baseline="0" dirty="0">
                <a:latin typeface="Consolas" panose="020B0609020204030204" pitchFamily="49" charset="0"/>
              </a:rPr>
              <a:t>)</a:t>
            </a:r>
            <a:r>
              <a:rPr lang="en-GB" sz="1800" b="0" i="0" u="none" strike="noStrike" baseline="0" dirty="0">
                <a:latin typeface="ArialMT"/>
              </a:rPr>
              <a:t>.</a:t>
            </a:r>
          </a:p>
          <a:p>
            <a:pPr marL="0" indent="0" algn="l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800" b="0" i="0" u="none" strike="noStrike" baseline="0" dirty="0">
                <a:latin typeface="ArialMT"/>
              </a:rPr>
              <a:t>     ○ Using the </a:t>
            </a:r>
            <a:r>
              <a:rPr lang="en-GB" sz="1800" b="0" i="0" u="none" strike="noStrike" baseline="0" dirty="0">
                <a:latin typeface="Consolas" panose="020B0609020204030204" pitchFamily="49" charset="0"/>
              </a:rPr>
              <a:t>AND </a:t>
            </a:r>
            <a:r>
              <a:rPr lang="en-GB" sz="1800" b="0" i="0" u="none" strike="noStrike" baseline="0" dirty="0">
                <a:latin typeface="ArialMT"/>
              </a:rPr>
              <a:t>operator to display a record if</a:t>
            </a:r>
          </a:p>
          <a:p>
            <a:pPr marL="0" indent="0" algn="l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800" b="0" i="0" u="none" strike="noStrike" baseline="0" dirty="0">
                <a:latin typeface="ArialMT"/>
              </a:rPr>
              <a:t>        additional condition </a:t>
            </a:r>
            <a:r>
              <a:rPr lang="en-GB" sz="1800" b="0" i="0" u="none" strike="noStrike" baseline="0" dirty="0">
                <a:latin typeface="Consolas" panose="020B0609020204030204" pitchFamily="49" charset="0"/>
              </a:rPr>
              <a:t>PAYLOAD_MASS__KG_ </a:t>
            </a:r>
            <a:r>
              <a:rPr lang="en-GB" sz="1800" b="0" i="0" u="none" strike="noStrike" baseline="0" dirty="0">
                <a:latin typeface="ArialMT"/>
              </a:rPr>
              <a:t>is</a:t>
            </a:r>
          </a:p>
          <a:p>
            <a:pPr marL="0" indent="0" algn="l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800" b="0" i="0" u="none" strike="noStrike" baseline="0" dirty="0">
                <a:latin typeface="ArialMT"/>
              </a:rPr>
              <a:t>        between </a:t>
            </a:r>
            <a:r>
              <a:rPr lang="en-GB" sz="1800" b="0" i="0" u="none" strike="noStrike" baseline="0" dirty="0">
                <a:latin typeface="Consolas" panose="020B0609020204030204" pitchFamily="49" charset="0"/>
              </a:rPr>
              <a:t>4000 </a:t>
            </a:r>
            <a:r>
              <a:rPr lang="en-GB" sz="1800" b="0" i="0" u="none" strike="noStrike" baseline="0" dirty="0">
                <a:latin typeface="ArialMT"/>
              </a:rPr>
              <a:t>and </a:t>
            </a:r>
            <a:r>
              <a:rPr lang="en-GB" sz="1800" b="0" i="0" u="none" strike="noStrike" baseline="0" dirty="0">
                <a:latin typeface="Consolas" panose="020B0609020204030204" pitchFamily="49" charset="0"/>
              </a:rPr>
              <a:t>6000.</a:t>
            </a:r>
            <a:endParaRPr lang="en-US" sz="20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0351E64-D96B-5985-0FD8-541C7BCAD2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517" y="1720868"/>
            <a:ext cx="4733265" cy="118331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D0790EE-5468-A8B7-9557-A0BC261C8F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516" y="3590114"/>
            <a:ext cx="1696001" cy="1949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1C7A13C7-83C7-48E3-1714-E69BA321A64F}"/>
              </a:ext>
            </a:extLst>
          </p:cNvPr>
          <p:cNvSpPr txBox="1">
            <a:spLocks/>
          </p:cNvSpPr>
          <p:nvPr/>
        </p:nvSpPr>
        <p:spPr>
          <a:xfrm>
            <a:off x="770010" y="1352282"/>
            <a:ext cx="10737263" cy="507492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800" dirty="0">
                <a:solidFill>
                  <a:srgbClr val="292929"/>
                </a:solidFill>
                <a:latin typeface="ArialMT"/>
              </a:rPr>
              <a:t>Query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sz="1800" dirty="0">
              <a:solidFill>
                <a:srgbClr val="292929"/>
              </a:solidFill>
              <a:latin typeface="ArialMT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GB" sz="1800" dirty="0">
              <a:solidFill>
                <a:srgbClr val="292929"/>
              </a:solidFill>
              <a:latin typeface="ArialMT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GB" sz="1800" dirty="0">
              <a:solidFill>
                <a:srgbClr val="292929"/>
              </a:solidFill>
              <a:latin typeface="ArialMT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GB" sz="1800" dirty="0">
              <a:solidFill>
                <a:srgbClr val="292929"/>
              </a:solidFill>
              <a:latin typeface="ArialMT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1800" dirty="0">
                <a:solidFill>
                  <a:srgbClr val="292929"/>
                </a:solidFill>
                <a:latin typeface="ArialMT"/>
              </a:rPr>
              <a:t>• Result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1800" dirty="0">
                <a:solidFill>
                  <a:srgbClr val="292929"/>
                </a:solidFill>
                <a:latin typeface="ArialMT"/>
              </a:rPr>
              <a:t>   </a:t>
            </a:r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B814F925-539E-8808-8E9B-CF7204FD024C}"/>
              </a:ext>
            </a:extLst>
          </p:cNvPr>
          <p:cNvSpPr txBox="1">
            <a:spLocks/>
          </p:cNvSpPr>
          <p:nvPr/>
        </p:nvSpPr>
        <p:spPr>
          <a:xfrm>
            <a:off x="6278451" y="1352282"/>
            <a:ext cx="4485098" cy="4646881"/>
          </a:xfrm>
          <a:prstGeom prst="rect">
            <a:avLst/>
          </a:prstGeom>
          <a:ln>
            <a:noFill/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2000" b="0" i="0" u="none" strike="noStrike" baseline="0" dirty="0">
                <a:solidFill>
                  <a:srgbClr val="000000"/>
                </a:solidFill>
                <a:latin typeface="ArialMT"/>
              </a:rPr>
              <a:t>•  </a:t>
            </a:r>
            <a:r>
              <a:rPr lang="en-GB" sz="1800" b="0" i="0" u="none" strike="noStrike" baseline="0" dirty="0">
                <a:latin typeface="ArialMT"/>
              </a:rPr>
              <a:t>Using the </a:t>
            </a:r>
            <a:r>
              <a:rPr lang="en-GB" sz="1800" b="0" i="0" u="none" strike="noStrike" baseline="0" dirty="0">
                <a:latin typeface="Consolas" panose="020B0609020204030204" pitchFamily="49" charset="0"/>
              </a:rPr>
              <a:t>COUNT() </a:t>
            </a:r>
            <a:r>
              <a:rPr lang="en-GB" sz="1800" b="0" i="0" u="none" strike="noStrike" baseline="0" dirty="0">
                <a:latin typeface="ArialMT"/>
              </a:rPr>
              <a:t>function to</a:t>
            </a:r>
          </a:p>
          <a:p>
            <a:pPr marL="0" indent="0" algn="l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800" b="0" i="0" u="none" strike="noStrike" baseline="0" dirty="0">
                <a:latin typeface="ArialMT"/>
              </a:rPr>
              <a:t>    calculate the total number of</a:t>
            </a:r>
          </a:p>
          <a:p>
            <a:pPr marL="0" indent="0" algn="l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800" b="0" i="0" u="none" strike="noStrike" baseline="0" dirty="0">
                <a:latin typeface="ArialMT"/>
              </a:rPr>
              <a:t>    columns.</a:t>
            </a:r>
          </a:p>
          <a:p>
            <a:pPr marL="0" indent="0" algn="l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800" b="0" i="0" u="none" strike="noStrike" baseline="0" dirty="0">
                <a:latin typeface="ArialMT"/>
              </a:rPr>
              <a:t>•  Using the </a:t>
            </a:r>
            <a:r>
              <a:rPr lang="en-GB" sz="1800" b="0" i="0" u="none" strike="noStrike" baseline="0" dirty="0">
                <a:latin typeface="Consolas" panose="020B0609020204030204" pitchFamily="49" charset="0"/>
              </a:rPr>
              <a:t>GROUP BY </a:t>
            </a:r>
            <a:r>
              <a:rPr lang="en-GB" sz="1800" b="0" i="0" u="none" strike="noStrike" baseline="0" dirty="0">
                <a:latin typeface="ArialMT"/>
              </a:rPr>
              <a:t>statement,</a:t>
            </a:r>
          </a:p>
          <a:p>
            <a:pPr marL="0" indent="0" algn="l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800" b="0" i="0" u="none" strike="noStrike" baseline="0" dirty="0">
                <a:latin typeface="ArialMT"/>
              </a:rPr>
              <a:t>    groups rows that have the same</a:t>
            </a:r>
          </a:p>
          <a:p>
            <a:pPr marL="0" indent="0" algn="l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800" b="0" i="0" u="none" strike="noStrike" baseline="0" dirty="0">
                <a:latin typeface="ArialMT"/>
              </a:rPr>
              <a:t>    values into summary rows to find</a:t>
            </a:r>
          </a:p>
          <a:p>
            <a:pPr marL="0" indent="0" algn="l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800" b="0" i="0" u="none" strike="noStrike" baseline="0" dirty="0">
                <a:latin typeface="ArialMT"/>
              </a:rPr>
              <a:t>    the total number in each</a:t>
            </a:r>
          </a:p>
          <a:p>
            <a:pPr marL="0" indent="0" algn="l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800" b="0" i="0" u="none" strike="noStrike" baseline="0" dirty="0">
                <a:latin typeface="Consolas" panose="020B0609020204030204" pitchFamily="49" charset="0"/>
              </a:rPr>
              <a:t>  </a:t>
            </a:r>
            <a:r>
              <a:rPr lang="en-GB" sz="1800" b="0" i="0" u="none" strike="noStrike" baseline="0" dirty="0" err="1">
                <a:latin typeface="Consolas" panose="020B0609020204030204" pitchFamily="49" charset="0"/>
              </a:rPr>
              <a:t>Mission_outcome</a:t>
            </a:r>
            <a:r>
              <a:rPr lang="en-GB" sz="1800" b="0" i="0" u="none" strike="noStrike" baseline="0" dirty="0">
                <a:latin typeface="ArialMT"/>
              </a:rPr>
              <a:t>.</a:t>
            </a:r>
          </a:p>
          <a:p>
            <a:pPr marL="0" indent="0" algn="l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800" b="0" i="0" u="none" strike="noStrike" baseline="0" dirty="0">
                <a:latin typeface="ArialMT"/>
              </a:rPr>
              <a:t>•  According to the result, </a:t>
            </a:r>
            <a:r>
              <a:rPr lang="en-GB" sz="1800" b="0" i="1" u="none" strike="noStrike" baseline="0" dirty="0">
                <a:latin typeface="Arial-ItalicMT"/>
              </a:rPr>
              <a:t>SpaceX</a:t>
            </a:r>
          </a:p>
          <a:p>
            <a:pPr marL="0" indent="0" algn="l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800" b="0" i="0" u="none" strike="noStrike" baseline="0" dirty="0">
                <a:latin typeface="ArialMT"/>
              </a:rPr>
              <a:t>   seems to have </a:t>
            </a:r>
            <a:r>
              <a:rPr lang="en-GB" sz="1800" b="1" i="0" u="none" strike="noStrike" baseline="0" dirty="0">
                <a:latin typeface="Arial-BoldMT"/>
              </a:rPr>
              <a:t>successfully</a:t>
            </a:r>
          </a:p>
          <a:p>
            <a:pPr marL="0" indent="0" algn="l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800" b="1" i="0" u="none" strike="noStrike" baseline="0" dirty="0">
                <a:latin typeface="Arial-BoldMT"/>
              </a:rPr>
              <a:t>   completed nearly 99% of its</a:t>
            </a:r>
          </a:p>
          <a:p>
            <a:pPr marL="0" indent="0" algn="l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800" b="1" i="0" u="none" strike="noStrike" baseline="0" dirty="0">
                <a:latin typeface="Arial-BoldMT"/>
              </a:rPr>
              <a:t>   missions</a:t>
            </a:r>
            <a:r>
              <a:rPr lang="en-GB" sz="1800" b="0" i="0" u="none" strike="noStrike" baseline="0" dirty="0">
                <a:latin typeface="ArialMT"/>
              </a:rPr>
              <a:t>.</a:t>
            </a: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A640E63-761C-C630-291F-10B8656625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600" y="1764335"/>
            <a:ext cx="5037534" cy="9853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A715794-0A89-E72C-3A28-EB0AC3DE9D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9432" y="3675722"/>
            <a:ext cx="3421837" cy="1404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8330BFEF-558E-00C0-24B4-89660E87B787}"/>
              </a:ext>
            </a:extLst>
          </p:cNvPr>
          <p:cNvSpPr txBox="1">
            <a:spLocks/>
          </p:cNvSpPr>
          <p:nvPr/>
        </p:nvSpPr>
        <p:spPr>
          <a:xfrm>
            <a:off x="770010" y="1352282"/>
            <a:ext cx="10737263" cy="507492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800" dirty="0">
                <a:solidFill>
                  <a:srgbClr val="292929"/>
                </a:solidFill>
                <a:latin typeface="ArialMT"/>
              </a:rPr>
              <a:t>Query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sz="1800" dirty="0">
              <a:solidFill>
                <a:srgbClr val="292929"/>
              </a:solidFill>
              <a:latin typeface="ArialMT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GB" sz="1800" dirty="0">
              <a:solidFill>
                <a:srgbClr val="292929"/>
              </a:solidFill>
              <a:latin typeface="ArialMT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GB" sz="1800" dirty="0">
              <a:solidFill>
                <a:srgbClr val="292929"/>
              </a:solidFill>
              <a:latin typeface="ArialMT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GB" sz="1800" dirty="0">
              <a:solidFill>
                <a:srgbClr val="292929"/>
              </a:solidFill>
              <a:latin typeface="ArialMT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1800" dirty="0">
                <a:solidFill>
                  <a:srgbClr val="292929"/>
                </a:solidFill>
                <a:latin typeface="ArialMT"/>
              </a:rPr>
              <a:t>• Result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1800" dirty="0">
                <a:solidFill>
                  <a:srgbClr val="292929"/>
                </a:solidFill>
                <a:latin typeface="ArialMT"/>
              </a:rPr>
              <a:t>   </a:t>
            </a:r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B7175DAA-69C8-2BEA-8727-E5E49552CF93}"/>
              </a:ext>
            </a:extLst>
          </p:cNvPr>
          <p:cNvSpPr txBox="1">
            <a:spLocks/>
          </p:cNvSpPr>
          <p:nvPr/>
        </p:nvSpPr>
        <p:spPr>
          <a:xfrm>
            <a:off x="5937162" y="1352282"/>
            <a:ext cx="4826387" cy="4646881"/>
          </a:xfrm>
          <a:prstGeom prst="rect">
            <a:avLst/>
          </a:prstGeom>
          <a:ln>
            <a:noFill/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2000" b="0" i="0" u="none" strike="noStrike" baseline="0" dirty="0">
                <a:solidFill>
                  <a:srgbClr val="000000"/>
                </a:solidFill>
                <a:latin typeface="ArialMT"/>
              </a:rPr>
              <a:t>• </a:t>
            </a:r>
            <a:r>
              <a:rPr lang="en-GB" sz="1800" b="0" i="0" u="none" strike="noStrike" baseline="0" dirty="0">
                <a:latin typeface="ArialMT"/>
              </a:rPr>
              <a:t>Using a subquery, first, find the maximum  </a:t>
            </a:r>
          </a:p>
          <a:p>
            <a:pPr marL="0" indent="0" algn="l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800" dirty="0">
                <a:latin typeface="ArialMT"/>
              </a:rPr>
              <a:t>  </a:t>
            </a:r>
            <a:r>
              <a:rPr lang="en-GB" sz="1800" b="0" i="0" u="none" strike="noStrike" baseline="0" dirty="0">
                <a:latin typeface="ArialMT"/>
              </a:rPr>
              <a:t>  value of the payload by using </a:t>
            </a:r>
            <a:r>
              <a:rPr lang="en-GB" sz="1800" b="0" i="0" u="none" strike="noStrike" baseline="0" dirty="0">
                <a:latin typeface="Consolas" panose="020B0609020204030204" pitchFamily="49" charset="0"/>
              </a:rPr>
              <a:t>MAX() </a:t>
            </a:r>
          </a:p>
          <a:p>
            <a:pPr marL="0" indent="0" algn="l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800" dirty="0">
                <a:latin typeface="Consolas" panose="020B0609020204030204" pitchFamily="49" charset="0"/>
              </a:rPr>
              <a:t>  </a:t>
            </a:r>
            <a:r>
              <a:rPr lang="en-GB" sz="1800" b="0" i="0" u="none" strike="noStrike" baseline="0" dirty="0">
                <a:latin typeface="ArialMT"/>
              </a:rPr>
              <a:t>function, and second, filter the dataset to </a:t>
            </a:r>
          </a:p>
          <a:p>
            <a:pPr marL="0" indent="0" algn="l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800" dirty="0">
                <a:latin typeface="ArialMT"/>
              </a:rPr>
              <a:t>   </a:t>
            </a:r>
            <a:r>
              <a:rPr lang="en-GB" sz="1800" b="0" i="0" u="none" strike="noStrike" baseline="0" dirty="0">
                <a:latin typeface="ArialMT"/>
              </a:rPr>
              <a:t> perform a search if  </a:t>
            </a:r>
            <a:r>
              <a:rPr lang="en-GB" sz="1800" b="0" i="0" u="none" strike="noStrike" baseline="0" dirty="0">
                <a:latin typeface="Consolas" panose="020B0609020204030204" pitchFamily="49" charset="0"/>
              </a:rPr>
              <a:t>PAYLOAD_MASS__KG_ </a:t>
            </a:r>
          </a:p>
          <a:p>
            <a:pPr marL="0" indent="0" algn="l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800" dirty="0">
                <a:latin typeface="Consolas" panose="020B0609020204030204" pitchFamily="49" charset="0"/>
              </a:rPr>
              <a:t>  </a:t>
            </a:r>
            <a:r>
              <a:rPr lang="en-GB" sz="1800" b="0" i="0" u="none" strike="noStrike" baseline="0" dirty="0">
                <a:latin typeface="ArialMT"/>
              </a:rPr>
              <a:t>is the maximum value of the payload.</a:t>
            </a:r>
          </a:p>
          <a:p>
            <a:pPr marL="0" indent="0" algn="l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800" b="0" i="0" u="none" strike="noStrike" baseline="0" dirty="0">
                <a:latin typeface="ArialMT"/>
              </a:rPr>
              <a:t>• According to the result, version </a:t>
            </a:r>
            <a:r>
              <a:rPr lang="en-GB" sz="1800" b="0" i="0" u="none" strike="noStrike" baseline="0" dirty="0">
                <a:latin typeface="Consolas" panose="020B0609020204030204" pitchFamily="49" charset="0"/>
              </a:rPr>
              <a:t>F9 B5 </a:t>
            </a:r>
          </a:p>
          <a:p>
            <a:pPr marL="0" indent="0" algn="l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800" dirty="0">
                <a:latin typeface="Consolas" panose="020B0609020204030204" pitchFamily="49" charset="0"/>
              </a:rPr>
              <a:t>  </a:t>
            </a:r>
            <a:r>
              <a:rPr lang="en-GB" sz="1800" b="0" i="0" u="none" strike="noStrike" baseline="0" dirty="0">
                <a:latin typeface="Consolas" panose="020B0609020204030204" pitchFamily="49" charset="0"/>
              </a:rPr>
              <a:t>B10xx.x </a:t>
            </a:r>
            <a:r>
              <a:rPr lang="en-GB" sz="1800" b="0" i="0" u="none" strike="noStrike" baseline="0" dirty="0">
                <a:latin typeface="ArialMT"/>
              </a:rPr>
              <a:t>boosters could carried the </a:t>
            </a:r>
          </a:p>
          <a:p>
            <a:pPr marL="0" indent="0" algn="l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800" dirty="0">
                <a:latin typeface="ArialMT"/>
              </a:rPr>
              <a:t>    </a:t>
            </a:r>
            <a:r>
              <a:rPr lang="en-GB" sz="1800" b="0" i="0" u="none" strike="noStrike" baseline="0" dirty="0">
                <a:latin typeface="ArialMT"/>
              </a:rPr>
              <a:t>maximum payload.</a:t>
            </a:r>
            <a:endParaRPr lang="en-US" sz="20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6799B78-1090-BE70-2716-70E6F7A023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6887" y="1710471"/>
            <a:ext cx="4392432" cy="12516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B9E0464-82C1-011E-B0E7-8F3A804315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6340" y="3205619"/>
            <a:ext cx="2381267" cy="3486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B0B629B4-7541-1CD6-7C2E-6DB781DC6123}"/>
              </a:ext>
            </a:extLst>
          </p:cNvPr>
          <p:cNvSpPr txBox="1">
            <a:spLocks/>
          </p:cNvSpPr>
          <p:nvPr/>
        </p:nvSpPr>
        <p:spPr>
          <a:xfrm>
            <a:off x="770010" y="1352282"/>
            <a:ext cx="10737263" cy="507492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800" dirty="0">
                <a:solidFill>
                  <a:srgbClr val="292929"/>
                </a:solidFill>
                <a:latin typeface="ArialMT"/>
              </a:rPr>
              <a:t>Query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sz="1800" dirty="0">
              <a:solidFill>
                <a:srgbClr val="292929"/>
              </a:solidFill>
              <a:latin typeface="ArialMT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GB" sz="1800" dirty="0">
              <a:solidFill>
                <a:srgbClr val="292929"/>
              </a:solidFill>
              <a:latin typeface="ArialMT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GB" sz="1800" dirty="0">
              <a:solidFill>
                <a:srgbClr val="292929"/>
              </a:solidFill>
              <a:latin typeface="ArialMT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GB" sz="1800" dirty="0">
              <a:solidFill>
                <a:srgbClr val="292929"/>
              </a:solidFill>
              <a:latin typeface="ArialMT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1800" dirty="0">
                <a:solidFill>
                  <a:srgbClr val="292929"/>
                </a:solidFill>
                <a:latin typeface="ArialMT"/>
              </a:rPr>
              <a:t>• Result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1800" dirty="0">
                <a:solidFill>
                  <a:srgbClr val="292929"/>
                </a:solidFill>
                <a:latin typeface="ArialMT"/>
              </a:rPr>
              <a:t>   </a:t>
            </a:r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CB315296-CF14-F6E7-F293-59471B027834}"/>
              </a:ext>
            </a:extLst>
          </p:cNvPr>
          <p:cNvSpPr txBox="1">
            <a:spLocks/>
          </p:cNvSpPr>
          <p:nvPr/>
        </p:nvSpPr>
        <p:spPr>
          <a:xfrm>
            <a:off x="5937162" y="1352282"/>
            <a:ext cx="4826387" cy="4646881"/>
          </a:xfrm>
          <a:prstGeom prst="rect">
            <a:avLst/>
          </a:prstGeom>
          <a:ln>
            <a:noFill/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2000" b="0" i="0" u="none" strike="noStrike" baseline="0" dirty="0">
                <a:solidFill>
                  <a:srgbClr val="000000"/>
                </a:solidFill>
                <a:latin typeface="ArialMT"/>
              </a:rPr>
              <a:t>• </a:t>
            </a:r>
            <a:r>
              <a:rPr lang="en-GB" sz="1800" b="0" i="0" u="none" strike="noStrike" baseline="0" dirty="0">
                <a:latin typeface="ArialMT"/>
              </a:rPr>
              <a:t>In the </a:t>
            </a:r>
            <a:r>
              <a:rPr lang="en-GB" sz="1800" b="0" i="0" u="none" strike="noStrike" baseline="0" dirty="0">
                <a:latin typeface="Consolas" panose="020B0609020204030204" pitchFamily="49" charset="0"/>
              </a:rPr>
              <a:t>WHERE </a:t>
            </a:r>
            <a:r>
              <a:rPr lang="en-GB" sz="1800" b="0" i="0" u="none" strike="noStrike" baseline="0" dirty="0">
                <a:latin typeface="ArialMT"/>
              </a:rPr>
              <a:t>clause, filter the dataset to</a:t>
            </a:r>
          </a:p>
          <a:p>
            <a:pPr marL="0" indent="0" algn="l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800" dirty="0">
                <a:latin typeface="ArialMT"/>
              </a:rPr>
              <a:t>  </a:t>
            </a:r>
            <a:r>
              <a:rPr lang="en-GB" sz="1800" b="0" i="0" u="none" strike="noStrike" baseline="0" dirty="0">
                <a:latin typeface="ArialMT"/>
              </a:rPr>
              <a:t> perform a search if </a:t>
            </a:r>
            <a:r>
              <a:rPr lang="en-GB" sz="1800" b="0" i="0" u="none" strike="noStrike" baseline="0" dirty="0" err="1">
                <a:latin typeface="Consolas" panose="020B0609020204030204" pitchFamily="49" charset="0"/>
              </a:rPr>
              <a:t>Landing__outcome</a:t>
            </a:r>
            <a:r>
              <a:rPr lang="en-GB" sz="1800" b="0" i="0" u="none" strike="noStrike" baseline="0" dirty="0">
                <a:latin typeface="Consolas" panose="020B0609020204030204" pitchFamily="49" charset="0"/>
              </a:rPr>
              <a:t> </a:t>
            </a:r>
            <a:r>
              <a:rPr lang="en-GB" sz="1800" b="0" i="0" u="none" strike="noStrike" baseline="0" dirty="0">
                <a:latin typeface="ArialMT"/>
              </a:rPr>
              <a:t>is</a:t>
            </a:r>
          </a:p>
          <a:p>
            <a:pPr marL="0" indent="0" algn="l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800" dirty="0">
                <a:latin typeface="ArialMT"/>
              </a:rPr>
              <a:t>  </a:t>
            </a:r>
            <a:r>
              <a:rPr lang="en-GB" sz="1800" b="0" i="0" u="none" strike="noStrike" baseline="0" dirty="0">
                <a:latin typeface="ArialMT"/>
              </a:rPr>
              <a:t> </a:t>
            </a:r>
            <a:r>
              <a:rPr lang="en-GB" sz="1800" b="0" i="0" u="none" strike="noStrike" baseline="0" dirty="0">
                <a:latin typeface="Consolas" panose="020B0609020204030204" pitchFamily="49" charset="0"/>
              </a:rPr>
              <a:t>Failure (drone ship)</a:t>
            </a:r>
            <a:r>
              <a:rPr lang="en-GB" sz="1800" b="0" i="0" u="none" strike="noStrike" baseline="0" dirty="0">
                <a:latin typeface="ArialMT"/>
              </a:rPr>
              <a:t>.</a:t>
            </a:r>
          </a:p>
          <a:p>
            <a:pPr marL="0" indent="0" algn="l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800" b="0" i="0" u="none" strike="noStrike" baseline="0" dirty="0">
                <a:latin typeface="ArialMT"/>
              </a:rPr>
              <a:t>       ○ Using the </a:t>
            </a:r>
            <a:r>
              <a:rPr lang="en-GB" sz="1800" b="0" i="0" u="none" strike="noStrike" baseline="0" dirty="0">
                <a:latin typeface="Consolas" panose="020B0609020204030204" pitchFamily="49" charset="0"/>
              </a:rPr>
              <a:t>AND </a:t>
            </a:r>
            <a:r>
              <a:rPr lang="en-GB" sz="1800" b="0" i="0" u="none" strike="noStrike" baseline="0" dirty="0">
                <a:latin typeface="ArialMT"/>
              </a:rPr>
              <a:t>operator to display a </a:t>
            </a:r>
          </a:p>
          <a:p>
            <a:pPr marL="0" indent="0" algn="l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800" dirty="0">
                <a:latin typeface="ArialMT"/>
              </a:rPr>
              <a:t>           </a:t>
            </a:r>
            <a:r>
              <a:rPr lang="en-GB" sz="1800" b="0" i="0" u="none" strike="noStrike" baseline="0" dirty="0">
                <a:latin typeface="ArialMT"/>
              </a:rPr>
              <a:t>record if additional condition </a:t>
            </a:r>
            <a:r>
              <a:rPr lang="en-GB" sz="1800" b="0" i="0" u="none" strike="noStrike" baseline="0" dirty="0">
                <a:latin typeface="Consolas" panose="020B0609020204030204" pitchFamily="49" charset="0"/>
              </a:rPr>
              <a:t>YEAR </a:t>
            </a:r>
            <a:r>
              <a:rPr lang="en-GB" sz="1800" b="0" i="0" u="none" strike="noStrike" baseline="0" dirty="0">
                <a:latin typeface="ArialMT"/>
              </a:rPr>
              <a:t>is</a:t>
            </a:r>
          </a:p>
          <a:p>
            <a:pPr marL="0" indent="0" algn="l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800" dirty="0">
                <a:latin typeface="ArialMT"/>
              </a:rPr>
              <a:t>           </a:t>
            </a:r>
            <a:r>
              <a:rPr lang="en-GB" sz="1800" b="0" i="0" u="none" strike="noStrike" baseline="0" dirty="0">
                <a:latin typeface="Consolas" panose="020B0609020204030204" pitchFamily="49" charset="0"/>
              </a:rPr>
              <a:t>2015.</a:t>
            </a:r>
          </a:p>
          <a:p>
            <a:pPr marL="0" indent="0" algn="l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800" b="0" i="0" u="none" strike="noStrike" baseline="0" dirty="0">
                <a:latin typeface="ArialMT"/>
              </a:rPr>
              <a:t>• In 2015, there were two landing failures on </a:t>
            </a:r>
          </a:p>
          <a:p>
            <a:pPr marL="0" indent="0" algn="l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800" dirty="0">
                <a:latin typeface="ArialMT"/>
              </a:rPr>
              <a:t>  </a:t>
            </a:r>
            <a:r>
              <a:rPr lang="en-GB" sz="1800" b="0" i="0" u="none" strike="noStrike" baseline="0" dirty="0">
                <a:latin typeface="ArialMT"/>
              </a:rPr>
              <a:t>drone ships.</a:t>
            </a: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0AA5A1B-CBFB-E53E-78F1-DD0347A9FF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875" y="1734351"/>
            <a:ext cx="5048287" cy="76200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394139F-55C0-5250-405C-B03E34E8DC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875" y="3675722"/>
            <a:ext cx="4011536" cy="1160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34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729C847C-7F5F-3DEC-38DB-7B8C56DE6F38}"/>
              </a:ext>
            </a:extLst>
          </p:cNvPr>
          <p:cNvSpPr txBox="1">
            <a:spLocks/>
          </p:cNvSpPr>
          <p:nvPr/>
        </p:nvSpPr>
        <p:spPr>
          <a:xfrm>
            <a:off x="770010" y="1352282"/>
            <a:ext cx="10737263" cy="507492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800" dirty="0">
                <a:solidFill>
                  <a:srgbClr val="292929"/>
                </a:solidFill>
                <a:latin typeface="ArialMT"/>
              </a:rPr>
              <a:t>Query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sz="1800" dirty="0">
              <a:solidFill>
                <a:srgbClr val="292929"/>
              </a:solidFill>
              <a:latin typeface="ArialMT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GB" sz="1800" dirty="0">
              <a:solidFill>
                <a:srgbClr val="292929"/>
              </a:solidFill>
              <a:latin typeface="ArialMT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GB" sz="1800" dirty="0">
              <a:solidFill>
                <a:srgbClr val="292929"/>
              </a:solidFill>
              <a:latin typeface="ArialMT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GB" sz="1800" dirty="0">
              <a:solidFill>
                <a:srgbClr val="292929"/>
              </a:solidFill>
              <a:latin typeface="ArialMT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1800" dirty="0">
                <a:solidFill>
                  <a:srgbClr val="292929"/>
                </a:solidFill>
                <a:latin typeface="ArialMT"/>
              </a:rPr>
              <a:t>• Result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1800" dirty="0">
                <a:solidFill>
                  <a:srgbClr val="292929"/>
                </a:solidFill>
                <a:latin typeface="ArialMT"/>
              </a:rPr>
              <a:t>   </a:t>
            </a:r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C6D900AF-9A15-28A4-E691-36B9E017E4DF}"/>
              </a:ext>
            </a:extLst>
          </p:cNvPr>
          <p:cNvSpPr txBox="1">
            <a:spLocks/>
          </p:cNvSpPr>
          <p:nvPr/>
        </p:nvSpPr>
        <p:spPr>
          <a:xfrm>
            <a:off x="6478544" y="1378692"/>
            <a:ext cx="4826387" cy="4646881"/>
          </a:xfrm>
          <a:prstGeom prst="rect">
            <a:avLst/>
          </a:prstGeom>
          <a:ln>
            <a:noFill/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2000" b="0" i="0" u="none" strike="noStrike" baseline="0" dirty="0">
                <a:solidFill>
                  <a:srgbClr val="000000"/>
                </a:solidFill>
                <a:latin typeface="ArialMT"/>
              </a:rPr>
              <a:t>• </a:t>
            </a:r>
            <a:r>
              <a:rPr lang="en-GB" sz="1800" b="0" i="0" u="none" strike="noStrike" baseline="0" dirty="0">
                <a:latin typeface="ArialMT"/>
              </a:rPr>
              <a:t>In the </a:t>
            </a:r>
            <a:r>
              <a:rPr lang="en-GB" sz="1800" b="0" i="0" u="none" strike="noStrike" baseline="0" dirty="0">
                <a:latin typeface="Consolas" panose="020B0609020204030204" pitchFamily="49" charset="0"/>
              </a:rPr>
              <a:t>WHERE </a:t>
            </a:r>
            <a:r>
              <a:rPr lang="en-GB" sz="1800" b="0" i="0" u="none" strike="noStrike" baseline="0" dirty="0">
                <a:latin typeface="ArialMT"/>
              </a:rPr>
              <a:t>clause, filter the dataset to </a:t>
            </a:r>
          </a:p>
          <a:p>
            <a:pPr marL="0" indent="0" algn="l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800" dirty="0">
                <a:latin typeface="ArialMT"/>
              </a:rPr>
              <a:t>    </a:t>
            </a:r>
            <a:r>
              <a:rPr lang="en-GB" sz="1800" b="0" i="0" u="none" strike="noStrike" baseline="0" dirty="0">
                <a:latin typeface="ArialMT"/>
              </a:rPr>
              <a:t>perform a search if the date is between </a:t>
            </a:r>
          </a:p>
          <a:p>
            <a:pPr marL="0" indent="0" algn="l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800" dirty="0">
                <a:latin typeface="ArialMT"/>
              </a:rPr>
              <a:t>    </a:t>
            </a:r>
            <a:r>
              <a:rPr lang="en-GB" sz="1800" b="0" i="0" u="none" strike="noStrike" baseline="0" dirty="0">
                <a:latin typeface="Consolas" panose="020B0609020204030204" pitchFamily="49" charset="0"/>
              </a:rPr>
              <a:t>2010-06-04 </a:t>
            </a:r>
            <a:r>
              <a:rPr lang="en-GB" sz="1800" b="0" i="0" u="none" strike="noStrike" baseline="0" dirty="0">
                <a:latin typeface="ArialMT"/>
              </a:rPr>
              <a:t>and </a:t>
            </a:r>
            <a:r>
              <a:rPr lang="en-GB" sz="1800" b="0" i="0" u="none" strike="noStrike" baseline="0" dirty="0">
                <a:latin typeface="Consolas" panose="020B0609020204030204" pitchFamily="49" charset="0"/>
              </a:rPr>
              <a:t>2017-03-20</a:t>
            </a:r>
            <a:r>
              <a:rPr lang="en-GB" sz="1800" b="0" i="0" u="none" strike="noStrike" baseline="0" dirty="0">
                <a:latin typeface="ArialMT"/>
              </a:rPr>
              <a:t>.</a:t>
            </a:r>
          </a:p>
          <a:p>
            <a:pPr marL="0" indent="0" algn="l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800" b="0" i="0" u="none" strike="noStrike" baseline="0" dirty="0">
                <a:latin typeface="ArialMT"/>
              </a:rPr>
              <a:t>• Using the </a:t>
            </a:r>
            <a:r>
              <a:rPr lang="en-GB" sz="1800" b="0" i="0" u="none" strike="noStrike" baseline="0" dirty="0">
                <a:latin typeface="Consolas" panose="020B0609020204030204" pitchFamily="49" charset="0"/>
              </a:rPr>
              <a:t>ORDER BY </a:t>
            </a:r>
            <a:r>
              <a:rPr lang="en-GB" sz="1800" b="0" i="0" u="none" strike="noStrike" baseline="0" dirty="0">
                <a:latin typeface="ArialMT"/>
              </a:rPr>
              <a:t>keyword to sort the </a:t>
            </a:r>
          </a:p>
          <a:p>
            <a:pPr marL="0" indent="0" algn="l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800" dirty="0">
                <a:latin typeface="ArialMT"/>
              </a:rPr>
              <a:t>    </a:t>
            </a:r>
            <a:r>
              <a:rPr lang="en-GB" sz="1800" b="0" i="0" u="none" strike="noStrike" baseline="0" dirty="0">
                <a:latin typeface="ArialMT"/>
              </a:rPr>
              <a:t>records by total number of landing, and </a:t>
            </a:r>
          </a:p>
          <a:p>
            <a:pPr marL="0" indent="0" algn="l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800" dirty="0">
                <a:latin typeface="ArialMT"/>
              </a:rPr>
              <a:t>    </a:t>
            </a:r>
            <a:r>
              <a:rPr lang="en-GB" sz="1800" b="0" i="0" u="none" strike="noStrike" baseline="0" dirty="0">
                <a:latin typeface="ArialMT"/>
              </a:rPr>
              <a:t>using </a:t>
            </a:r>
            <a:r>
              <a:rPr lang="en-GB" sz="1800" b="0" i="0" u="none" strike="noStrike" baseline="0" dirty="0">
                <a:latin typeface="Consolas" panose="020B0609020204030204" pitchFamily="49" charset="0"/>
              </a:rPr>
              <a:t>DESC </a:t>
            </a:r>
            <a:r>
              <a:rPr lang="en-GB" sz="1800" b="0" i="0" u="none" strike="noStrike" baseline="0" dirty="0">
                <a:latin typeface="ArialMT"/>
              </a:rPr>
              <a:t>keyword to sort the</a:t>
            </a:r>
          </a:p>
          <a:p>
            <a:pPr marL="0" indent="0" algn="l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800" b="0" i="0" u="none" strike="noStrike" baseline="0" dirty="0">
                <a:latin typeface="ArialMT"/>
              </a:rPr>
              <a:t>    records in descending order.</a:t>
            </a:r>
          </a:p>
          <a:p>
            <a:pPr marL="0" indent="0" algn="l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800" b="0" i="0" u="none" strike="noStrike" baseline="0" dirty="0">
                <a:latin typeface="ArialMT"/>
              </a:rPr>
              <a:t>•  According to the results, the number of </a:t>
            </a:r>
          </a:p>
          <a:p>
            <a:pPr marL="0" indent="0" algn="l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800" dirty="0">
                <a:latin typeface="ArialMT"/>
              </a:rPr>
              <a:t>    </a:t>
            </a:r>
            <a:r>
              <a:rPr lang="en-GB" sz="1800" b="0" i="0" u="none" strike="noStrike" baseline="0" dirty="0">
                <a:latin typeface="ArialMT"/>
              </a:rPr>
              <a:t>successes and failures between </a:t>
            </a:r>
          </a:p>
          <a:p>
            <a:pPr marL="0" indent="0" algn="l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800" dirty="0">
                <a:latin typeface="ArialMT"/>
              </a:rPr>
              <a:t>    </a:t>
            </a:r>
            <a:r>
              <a:rPr lang="en-GB" sz="1800" b="0" i="0" u="none" strike="noStrike" baseline="0" dirty="0">
                <a:latin typeface="ArialMT"/>
              </a:rPr>
              <a:t>2010-06-04 and 2017-03-20 was similar.</a:t>
            </a:r>
            <a:r>
              <a:rPr lang="en-US" sz="2200" dirty="0">
                <a:solidFill>
                  <a:srgbClr val="1C7DDB"/>
                </a:solidFill>
                <a:latin typeface="Abadi"/>
              </a:rPr>
              <a:t>      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3F24595-0B74-4609-0DC2-1330B8DCC6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679" y="1708527"/>
            <a:ext cx="5193523" cy="106773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AB6B61D-526F-CE42-829A-0529E131AC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3335" y="3568105"/>
            <a:ext cx="2480935" cy="2601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2074088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326524"/>
            <a:ext cx="10687962" cy="5165716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algn="l">
              <a:lnSpc>
                <a:spcPct val="120000"/>
              </a:lnSpc>
              <a:spcBef>
                <a:spcPts val="0"/>
              </a:spcBef>
            </a:pPr>
            <a:r>
              <a:rPr lang="en-GB" sz="1800" b="0" i="0" u="none" strike="noStrike" baseline="0" dirty="0">
                <a:latin typeface="ArialMT"/>
              </a:rPr>
              <a:t>The map shows all </a:t>
            </a:r>
            <a:r>
              <a:rPr lang="en-GB" sz="1800" b="0" i="1" u="none" strike="noStrike" baseline="0" dirty="0">
                <a:latin typeface="Arial-ItalicMT"/>
              </a:rPr>
              <a:t>SpaceX </a:t>
            </a:r>
            <a:r>
              <a:rPr lang="en-GB" sz="1800" b="0" i="0" u="none" strike="noStrike" baseline="0" dirty="0">
                <a:latin typeface="ArialMT"/>
              </a:rPr>
              <a:t>launch sites, and the right map also shows that all launch sites are in the United States.</a:t>
            </a:r>
          </a:p>
          <a:p>
            <a:pPr marL="0" indent="0" algn="l">
              <a:lnSpc>
                <a:spcPct val="120000"/>
              </a:lnSpc>
              <a:spcBef>
                <a:spcPts val="0"/>
              </a:spcBef>
              <a:buNone/>
            </a:pPr>
            <a:r>
              <a:rPr lang="en-GB" sz="1800" b="0" i="0" u="none" strike="noStrike" baseline="0" dirty="0">
                <a:latin typeface="ArialMT"/>
              </a:rPr>
              <a:t>•  As can be seen on the map, all launch sites are near the coast.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GB" sz="3600" b="0" i="0" u="none" strike="noStrike" baseline="0" dirty="0">
                <a:solidFill>
                  <a:srgbClr val="0B49CC"/>
                </a:solidFill>
                <a:latin typeface="ArialMT"/>
              </a:rPr>
              <a:t>All Launch Sites’ Locations</a:t>
            </a:r>
            <a:endParaRPr lang="en-US" sz="6600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A5D4C44-0916-CCA9-F3F9-21C8A60B8E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5958" y="1389785"/>
            <a:ext cx="6750431" cy="380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56216" y="1397358"/>
            <a:ext cx="11082877" cy="5119352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spcBef>
                <a:spcPts val="1400"/>
              </a:spcBef>
            </a:pP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spcBef>
                <a:spcPts val="1400"/>
              </a:spcBef>
            </a:pP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spcBef>
                <a:spcPts val="1400"/>
              </a:spcBef>
            </a:pP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spcBef>
                <a:spcPts val="1400"/>
              </a:spcBef>
            </a:pP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spcBef>
                <a:spcPts val="1400"/>
              </a:spcBef>
            </a:pP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spcBef>
                <a:spcPts val="1400"/>
              </a:spcBef>
            </a:pP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spcBef>
                <a:spcPts val="1400"/>
              </a:spcBef>
            </a:pP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 algn="l"/>
            <a:r>
              <a:rPr lang="en-GB" sz="1800" b="0" i="0" u="none" strike="noStrike" baseline="0" dirty="0">
                <a:solidFill>
                  <a:srgbClr val="000000"/>
                </a:solidFill>
                <a:latin typeface="ArialMT"/>
              </a:rPr>
              <a:t>By clicking on the marker clusters, successful landing (</a:t>
            </a:r>
            <a:r>
              <a:rPr lang="en-GB" sz="1800" b="0" i="0" u="none" strike="noStrike" baseline="0" dirty="0">
                <a:solidFill>
                  <a:srgbClr val="38761D"/>
                </a:solidFill>
                <a:latin typeface="ArialMT"/>
              </a:rPr>
              <a:t>green</a:t>
            </a:r>
            <a:r>
              <a:rPr lang="en-GB" sz="1800" b="0" i="0" u="none" strike="noStrike" baseline="0" dirty="0">
                <a:solidFill>
                  <a:srgbClr val="000000"/>
                </a:solidFill>
                <a:latin typeface="ArialMT"/>
              </a:rPr>
              <a:t>) or failed landing (</a:t>
            </a:r>
            <a:r>
              <a:rPr lang="en-GB" sz="1800" b="0" i="0" u="none" strike="noStrike" baseline="0" dirty="0">
                <a:solidFill>
                  <a:srgbClr val="CD0000"/>
                </a:solidFill>
                <a:latin typeface="ArialMT"/>
              </a:rPr>
              <a:t>red</a:t>
            </a:r>
            <a:r>
              <a:rPr lang="en-GB" sz="1800" b="0" i="0" u="none" strike="noStrike" baseline="0" dirty="0">
                <a:solidFill>
                  <a:srgbClr val="000000"/>
                </a:solidFill>
                <a:latin typeface="ArialMT"/>
              </a:rPr>
              <a:t>) are displayed.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spcBef>
                <a:spcPts val="1400"/>
              </a:spcBef>
            </a:pP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spcBef>
                <a:spcPts val="1400"/>
              </a:spcBef>
            </a:pP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spcBef>
                <a:spcPts val="1400"/>
              </a:spcBef>
            </a:pP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spcBef>
                <a:spcPts val="1400"/>
              </a:spcBef>
            </a:pP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spcBef>
                <a:spcPts val="1400"/>
              </a:spcBef>
            </a:pP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GB" sz="3200" b="0" i="0" u="none" strike="noStrike" baseline="0" dirty="0" err="1">
                <a:solidFill>
                  <a:srgbClr val="0B49CC"/>
                </a:solidFill>
                <a:latin typeface="ArialMT"/>
              </a:rPr>
              <a:t>Color-labeled</a:t>
            </a:r>
            <a:r>
              <a:rPr lang="en-GB" sz="3200" b="0" i="0" u="none" strike="noStrike" baseline="0" dirty="0">
                <a:solidFill>
                  <a:srgbClr val="0B49CC"/>
                </a:solidFill>
                <a:latin typeface="ArialMT"/>
              </a:rPr>
              <a:t> Launch Outcomes</a:t>
            </a:r>
            <a:endParaRPr lang="en-US" sz="6000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4" name="Picture 3" descr="A picture containing diagram&#10;&#10;Description automatically generated">
            <a:extLst>
              <a:ext uri="{FF2B5EF4-FFF2-40B4-BE49-F238E27FC236}">
                <a16:creationId xmlns:a16="http://schemas.microsoft.com/office/drawing/2014/main" id="{202AF731-80FC-1488-4741-CE83135BA6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0363" y="1575378"/>
            <a:ext cx="5913266" cy="3172972"/>
          </a:xfrm>
          <a:prstGeom prst="rect">
            <a:avLst/>
          </a:prstGeom>
        </p:spPr>
      </p:pic>
      <p:pic>
        <p:nvPicPr>
          <p:cNvPr id="7" name="Picture 6" descr="Map&#10;&#10;Description automatically generated">
            <a:extLst>
              <a:ext uri="{FF2B5EF4-FFF2-40B4-BE49-F238E27FC236}">
                <a16:creationId xmlns:a16="http://schemas.microsoft.com/office/drawing/2014/main" id="{BE4363F0-AA5A-5831-B410-D0A22EE3BE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216" y="1903187"/>
            <a:ext cx="4714875" cy="256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83335" y="1378131"/>
            <a:ext cx="11558789" cy="536395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algn="l"/>
            <a:r>
              <a:rPr lang="en-GB" sz="1800" b="0" i="0" u="none" strike="noStrike" baseline="0" dirty="0">
                <a:latin typeface="ArialMT"/>
              </a:rPr>
              <a:t>It can be found that the launch site is </a:t>
            </a:r>
            <a:r>
              <a:rPr lang="en-GB" sz="1800" b="1" i="0" u="none" strike="noStrike" baseline="0" dirty="0">
                <a:latin typeface="Arial-BoldMT"/>
              </a:rPr>
              <a:t>close </a:t>
            </a:r>
          </a:p>
          <a:p>
            <a:pPr marL="0" indent="0" algn="l">
              <a:buNone/>
            </a:pPr>
            <a:r>
              <a:rPr lang="en-GB" sz="1800" b="1" dirty="0">
                <a:latin typeface="Arial-BoldMT"/>
              </a:rPr>
              <a:t>    </a:t>
            </a:r>
            <a:r>
              <a:rPr lang="en-GB" sz="1800" b="1" i="0" u="none" strike="noStrike" baseline="0" dirty="0">
                <a:latin typeface="Arial-BoldMT"/>
              </a:rPr>
              <a:t>to railways and highways </a:t>
            </a:r>
            <a:r>
              <a:rPr lang="en-GB" sz="1800" b="0" i="0" u="none" strike="noStrike" baseline="0" dirty="0">
                <a:latin typeface="ArialMT"/>
              </a:rPr>
              <a:t>for transportation</a:t>
            </a:r>
          </a:p>
          <a:p>
            <a:pPr marL="0" indent="0" algn="l">
              <a:buNone/>
            </a:pPr>
            <a:r>
              <a:rPr lang="en-GB" sz="1800" dirty="0">
                <a:latin typeface="ArialMT"/>
              </a:rPr>
              <a:t>   </a:t>
            </a:r>
            <a:r>
              <a:rPr lang="en-GB" sz="1800" b="0" i="0" u="none" strike="noStrike" baseline="0" dirty="0">
                <a:latin typeface="ArialMT"/>
              </a:rPr>
              <a:t> of equipment or personnel and is also </a:t>
            </a:r>
            <a:r>
              <a:rPr lang="en-GB" sz="1800" b="1" i="0" u="none" strike="noStrike" baseline="0" dirty="0">
                <a:latin typeface="Arial-BoldMT"/>
              </a:rPr>
              <a:t>close</a:t>
            </a:r>
          </a:p>
          <a:p>
            <a:pPr marL="0" indent="0" algn="l">
              <a:buNone/>
            </a:pPr>
            <a:r>
              <a:rPr lang="en-GB" sz="1800" b="1" dirty="0">
                <a:latin typeface="Arial-BoldMT"/>
              </a:rPr>
              <a:t>   </a:t>
            </a:r>
            <a:r>
              <a:rPr lang="en-GB" sz="1800" b="1" i="0" u="none" strike="noStrike" baseline="0" dirty="0">
                <a:latin typeface="Arial-BoldMT"/>
              </a:rPr>
              <a:t> to coastline </a:t>
            </a:r>
            <a:r>
              <a:rPr lang="en-GB" sz="1800" b="0" i="0" u="none" strike="noStrike" baseline="0" dirty="0">
                <a:latin typeface="ArialMT"/>
              </a:rPr>
              <a:t>and relatively </a:t>
            </a:r>
            <a:r>
              <a:rPr lang="en-GB" sz="1800" b="1" i="0" u="none" strike="noStrike" baseline="0" dirty="0">
                <a:latin typeface="Arial-BoldMT"/>
              </a:rPr>
              <a:t>far from the </a:t>
            </a:r>
          </a:p>
          <a:p>
            <a:pPr marL="0" indent="0" algn="l">
              <a:buNone/>
            </a:pPr>
            <a:r>
              <a:rPr lang="en-GB" sz="1800" b="1" dirty="0">
                <a:latin typeface="Arial-BoldMT"/>
              </a:rPr>
              <a:t>    </a:t>
            </a:r>
            <a:r>
              <a:rPr lang="en-GB" sz="1800" b="1" i="0" u="none" strike="noStrike" baseline="0" dirty="0">
                <a:latin typeface="Arial-BoldMT"/>
              </a:rPr>
              <a:t>cities </a:t>
            </a:r>
            <a:r>
              <a:rPr lang="en-GB" sz="1800" b="0" i="0" u="none" strike="noStrike" baseline="0" dirty="0">
                <a:latin typeface="ArialMT"/>
              </a:rPr>
              <a:t>so that launch failure does not pose </a:t>
            </a:r>
          </a:p>
          <a:p>
            <a:pPr marL="0" indent="0" algn="l">
              <a:buNone/>
            </a:pPr>
            <a:r>
              <a:rPr lang="en-GB" sz="1800" dirty="0">
                <a:latin typeface="ArialMT"/>
              </a:rPr>
              <a:t>    </a:t>
            </a:r>
            <a:r>
              <a:rPr lang="en-GB" sz="1800" b="0" i="0" u="none" strike="noStrike" baseline="0" dirty="0">
                <a:latin typeface="ArialMT"/>
              </a:rPr>
              <a:t>a threat.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GB" sz="3200" b="0" i="0" u="none" strike="noStrike" baseline="0" dirty="0">
                <a:solidFill>
                  <a:srgbClr val="0B49CC"/>
                </a:solidFill>
                <a:latin typeface="ArialMT"/>
              </a:rPr>
              <a:t>Proximities of Launch Sites</a:t>
            </a:r>
            <a:endParaRPr lang="en-US" sz="6000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4" name="Picture 3" descr="Map&#10;&#10;Description automatically generated">
            <a:extLst>
              <a:ext uri="{FF2B5EF4-FFF2-40B4-BE49-F238E27FC236}">
                <a16:creationId xmlns:a16="http://schemas.microsoft.com/office/drawing/2014/main" id="{AB5D0499-0FB8-09D9-3A0F-0CE870E7E4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8211" y="1525960"/>
            <a:ext cx="5867400" cy="448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7" y="1287194"/>
            <a:ext cx="10604946" cy="54582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context</a:t>
            </a:r>
          </a:p>
          <a:p>
            <a:pPr marL="0" indent="0" algn="l"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      The </a:t>
            </a:r>
            <a:r>
              <a:rPr lang="en-GB" sz="1800" b="0" i="0" u="none" strike="noStrike" baseline="0" dirty="0">
                <a:solidFill>
                  <a:srgbClr val="292929"/>
                </a:solidFill>
                <a:latin typeface="ArialMT"/>
              </a:rPr>
              <a:t>The era of commercial space has arrived, and there are several companies that are making</a:t>
            </a:r>
          </a:p>
          <a:p>
            <a:pPr marL="0" indent="0" algn="l">
              <a:buNone/>
            </a:pPr>
            <a:r>
              <a:rPr lang="en-GB" sz="1800" b="0" i="0" u="none" strike="noStrike" baseline="0" dirty="0">
                <a:solidFill>
                  <a:srgbClr val="292929"/>
                </a:solidFill>
                <a:latin typeface="ArialMT"/>
              </a:rPr>
              <a:t> space travel affordable for everyone. Perhaps the most successful of them is </a:t>
            </a:r>
            <a:r>
              <a:rPr lang="en-GB" sz="1800" b="0" i="1" u="none" strike="noStrike" baseline="0" dirty="0">
                <a:solidFill>
                  <a:srgbClr val="292929"/>
                </a:solidFill>
                <a:latin typeface="Arial-ItalicMT"/>
              </a:rPr>
              <a:t>SpaceX</a:t>
            </a:r>
            <a:r>
              <a:rPr lang="en-GB" sz="1800" b="0" i="0" u="none" strike="noStrike" baseline="0" dirty="0">
                <a:solidFill>
                  <a:srgbClr val="292929"/>
                </a:solidFill>
                <a:latin typeface="ArialMT"/>
              </a:rPr>
              <a:t>, and on of</a:t>
            </a:r>
          </a:p>
          <a:p>
            <a:pPr marL="0" indent="0" algn="l">
              <a:buNone/>
            </a:pPr>
            <a:r>
              <a:rPr lang="en-GB" sz="1800" b="0" i="0" u="none" strike="noStrike" baseline="0" dirty="0">
                <a:solidFill>
                  <a:srgbClr val="292929"/>
                </a:solidFill>
                <a:latin typeface="ArialMT"/>
              </a:rPr>
              <a:t> the reasons is that their rocket launch is relatively inexpensive.</a:t>
            </a:r>
          </a:p>
          <a:p>
            <a:pPr marL="0" indent="0" algn="l">
              <a:buNone/>
            </a:pPr>
            <a:r>
              <a:rPr lang="en-GB" sz="1800" b="0" i="1" u="none" strike="noStrike" baseline="0" dirty="0">
                <a:solidFill>
                  <a:srgbClr val="292929"/>
                </a:solidFill>
                <a:latin typeface="Arial-ItalicMT"/>
              </a:rPr>
              <a:t>       SpaceX </a:t>
            </a:r>
            <a:r>
              <a:rPr lang="en-GB" sz="1800" b="0" i="0" u="none" strike="noStrike" baseline="0" dirty="0">
                <a:solidFill>
                  <a:srgbClr val="292929"/>
                </a:solidFill>
                <a:latin typeface="ArialMT"/>
              </a:rPr>
              <a:t>advertises </a:t>
            </a:r>
            <a:r>
              <a:rPr lang="en-GB" sz="1800" b="0" i="1" u="none" strike="noStrike" baseline="0" dirty="0">
                <a:solidFill>
                  <a:srgbClr val="292929"/>
                </a:solidFill>
                <a:latin typeface="Arial-ItalicMT"/>
              </a:rPr>
              <a:t>Falcon 9 </a:t>
            </a:r>
            <a:r>
              <a:rPr lang="en-GB" sz="1800" b="0" i="0" u="none" strike="noStrike" baseline="0" dirty="0">
                <a:solidFill>
                  <a:srgbClr val="292929"/>
                </a:solidFill>
                <a:latin typeface="ArialMT"/>
              </a:rPr>
              <a:t>rocket launches on its website, with a cost of 62 million dollars;</a:t>
            </a:r>
          </a:p>
          <a:p>
            <a:pPr marL="0" indent="0" algn="l">
              <a:buNone/>
            </a:pPr>
            <a:r>
              <a:rPr lang="en-GB" sz="1800" b="0" i="0" u="none" strike="noStrike" baseline="0" dirty="0">
                <a:solidFill>
                  <a:srgbClr val="292929"/>
                </a:solidFill>
                <a:latin typeface="ArialMT"/>
              </a:rPr>
              <a:t> other providers cost upward of 165 million dollars each, much of the savings is because </a:t>
            </a:r>
            <a:r>
              <a:rPr lang="en-GB" sz="1800" b="0" i="1" u="none" strike="noStrike" baseline="0" dirty="0">
                <a:solidFill>
                  <a:srgbClr val="292929"/>
                </a:solidFill>
                <a:latin typeface="Arial-ItalicMT"/>
              </a:rPr>
              <a:t>SpaceX</a:t>
            </a:r>
          </a:p>
          <a:p>
            <a:pPr marL="0" indent="0" algn="l">
              <a:buNone/>
            </a:pPr>
            <a:r>
              <a:rPr lang="en-GB" sz="1800" b="0" i="0" u="none" strike="noStrike" baseline="0" dirty="0">
                <a:solidFill>
                  <a:srgbClr val="292929"/>
                </a:solidFill>
                <a:latin typeface="ArialMT"/>
              </a:rPr>
              <a:t> can reuse the first stage.</a:t>
            </a:r>
          </a:p>
          <a:p>
            <a:pPr marL="0" indent="0" algn="l">
              <a:buNone/>
            </a:pPr>
            <a:r>
              <a:rPr lang="en-GB" sz="1800" b="0" i="0" u="none" strike="noStrike" baseline="0" dirty="0">
                <a:solidFill>
                  <a:srgbClr val="292929"/>
                </a:solidFill>
                <a:latin typeface="ArialMT"/>
              </a:rPr>
              <a:t>      Therefore, we will predict if the </a:t>
            </a:r>
            <a:r>
              <a:rPr lang="en-GB" sz="1800" b="0" i="1" u="none" strike="noStrike" baseline="0" dirty="0">
                <a:solidFill>
                  <a:srgbClr val="292929"/>
                </a:solidFill>
                <a:latin typeface="Arial-ItalicMT"/>
              </a:rPr>
              <a:t>Falcon 9 </a:t>
            </a:r>
            <a:r>
              <a:rPr lang="en-GB" sz="1800" b="0" i="0" u="none" strike="noStrike" baseline="0" dirty="0">
                <a:solidFill>
                  <a:srgbClr val="292929"/>
                </a:solidFill>
                <a:latin typeface="ArialMT"/>
              </a:rPr>
              <a:t>first stage will land successfully. If we can determine</a:t>
            </a:r>
          </a:p>
          <a:p>
            <a:pPr marL="0" indent="0" algn="l">
              <a:buNone/>
            </a:pPr>
            <a:r>
              <a:rPr lang="en-GB" sz="1800" b="0" i="0" u="none" strike="noStrike" baseline="0" dirty="0">
                <a:solidFill>
                  <a:srgbClr val="292929"/>
                </a:solidFill>
                <a:latin typeface="ArialMT"/>
              </a:rPr>
              <a:t> if the first stage will land, we can determine the cost of a launch. This information can be used if </a:t>
            </a:r>
          </a:p>
          <a:p>
            <a:pPr marL="0" indent="0" algn="l">
              <a:buNone/>
            </a:pPr>
            <a:r>
              <a:rPr lang="en-GB" sz="1800" b="0" i="0" u="none" strike="noStrike" baseline="0" dirty="0">
                <a:solidFill>
                  <a:srgbClr val="292929"/>
                </a:solidFill>
                <a:latin typeface="ArialMT"/>
              </a:rPr>
              <a:t>an alternate company wants to bid against </a:t>
            </a:r>
            <a:r>
              <a:rPr lang="en-GB" sz="1800" b="0" i="1" u="none" strike="noStrike" baseline="0" dirty="0">
                <a:solidFill>
                  <a:srgbClr val="292929"/>
                </a:solidFill>
                <a:latin typeface="Arial-ItalicMT"/>
              </a:rPr>
              <a:t>SpaceX </a:t>
            </a:r>
            <a:r>
              <a:rPr lang="en-GB" sz="1800" b="0" i="0" u="none" strike="noStrike" baseline="0" dirty="0">
                <a:solidFill>
                  <a:srgbClr val="292929"/>
                </a:solidFill>
                <a:latin typeface="ArialMT"/>
              </a:rPr>
              <a:t>for a rocket launch.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you want to find answers</a:t>
            </a:r>
          </a:p>
          <a:p>
            <a:pPr marL="0" indent="0" algn="l">
              <a:buNone/>
            </a:pPr>
            <a:r>
              <a:rPr lang="en-GB" sz="1800" b="0" i="0" u="none" strike="noStrike" baseline="0" dirty="0">
                <a:solidFill>
                  <a:srgbClr val="292929"/>
                </a:solidFill>
                <a:latin typeface="ArialMT"/>
              </a:rPr>
              <a:t>   - Correlations between each rocket variables and successful landing rate</a:t>
            </a:r>
          </a:p>
          <a:p>
            <a:pPr marL="0" indent="0" algn="l">
              <a:buNone/>
            </a:pPr>
            <a:r>
              <a:rPr lang="en-GB" sz="1800" dirty="0">
                <a:solidFill>
                  <a:srgbClr val="292929"/>
                </a:solidFill>
                <a:latin typeface="ArialMT"/>
              </a:rPr>
              <a:t>   -</a:t>
            </a:r>
            <a:r>
              <a:rPr lang="en-GB" sz="1800" b="0" i="0" u="none" strike="noStrike" baseline="0" dirty="0">
                <a:solidFill>
                  <a:srgbClr val="292929"/>
                </a:solidFill>
                <a:latin typeface="ArialMT"/>
              </a:rPr>
              <a:t> Conditions to get the best results and ensure the best successful landing rate</a:t>
            </a:r>
            <a:endParaRPr lang="en-US" sz="1800" i="1" dirty="0">
              <a:solidFill>
                <a:srgbClr val="292929"/>
              </a:solidFill>
              <a:latin typeface="Arial-ItalicMT"/>
            </a:endParaRP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GB" sz="3200" b="0" i="0" u="none" strike="noStrike" baseline="0" dirty="0">
                <a:solidFill>
                  <a:srgbClr val="0B49CC"/>
                </a:solidFill>
                <a:latin typeface="ArialMT"/>
              </a:rPr>
              <a:t>Total Success Launches By all sites</a:t>
            </a:r>
            <a:endParaRPr lang="en-US" sz="6000" dirty="0">
              <a:solidFill>
                <a:srgbClr val="0B49CB"/>
              </a:solidFill>
              <a:latin typeface="Abadi"/>
            </a:endParaRP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A3AFC3C2-9906-47CB-C41E-30EBC7D4DF94}"/>
              </a:ext>
            </a:extLst>
          </p:cNvPr>
          <p:cNvSpPr txBox="1">
            <a:spLocks/>
          </p:cNvSpPr>
          <p:nvPr/>
        </p:nvSpPr>
        <p:spPr>
          <a:xfrm>
            <a:off x="770010" y="1352282"/>
            <a:ext cx="10737263" cy="507492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sz="1800" dirty="0">
              <a:solidFill>
                <a:srgbClr val="292929"/>
              </a:solidFill>
              <a:latin typeface="ArialMT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GB" sz="1800" dirty="0">
              <a:solidFill>
                <a:srgbClr val="292929"/>
              </a:solidFill>
              <a:latin typeface="ArialMT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GB" sz="1800" dirty="0">
              <a:solidFill>
                <a:srgbClr val="292929"/>
              </a:solidFill>
              <a:latin typeface="ArialMT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GB" sz="1800" dirty="0">
              <a:solidFill>
                <a:srgbClr val="292929"/>
              </a:solidFill>
              <a:latin typeface="ArialMT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GB" sz="1800" dirty="0">
              <a:solidFill>
                <a:srgbClr val="292929"/>
              </a:solidFill>
              <a:latin typeface="ArialMT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1800" dirty="0">
                <a:solidFill>
                  <a:srgbClr val="292929"/>
                </a:solidFill>
                <a:latin typeface="ArialMT"/>
              </a:rPr>
              <a:t>   </a:t>
            </a:r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1A787669-3D45-CE88-C57B-3B333149F36F}"/>
              </a:ext>
            </a:extLst>
          </p:cNvPr>
          <p:cNvSpPr txBox="1">
            <a:spLocks/>
          </p:cNvSpPr>
          <p:nvPr/>
        </p:nvSpPr>
        <p:spPr>
          <a:xfrm>
            <a:off x="1031966" y="1280160"/>
            <a:ext cx="10390024" cy="5173460"/>
          </a:xfrm>
          <a:prstGeom prst="rect">
            <a:avLst/>
          </a:prstGeom>
          <a:ln>
            <a:noFill/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2000" b="0" i="0" u="none" strike="noStrike" baseline="0" dirty="0">
                <a:solidFill>
                  <a:srgbClr val="000000"/>
                </a:solidFill>
                <a:latin typeface="ArialMT"/>
              </a:rPr>
              <a:t>• </a:t>
            </a:r>
            <a:r>
              <a:rPr lang="en-GB" sz="1800" b="0" i="0" u="none" strike="noStrike" baseline="0" dirty="0">
                <a:latin typeface="Consolas" panose="020B0609020204030204" pitchFamily="49" charset="0"/>
              </a:rPr>
              <a:t>KSLC-39A </a:t>
            </a:r>
            <a:r>
              <a:rPr lang="en-GB" sz="1800" b="0" i="0" u="none" strike="noStrike" baseline="0" dirty="0">
                <a:latin typeface="ArialMT"/>
              </a:rPr>
              <a:t>records the most launch success among all sites.</a:t>
            </a:r>
          </a:p>
          <a:p>
            <a:pPr marL="0" indent="0" algn="l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800" b="0" i="0" u="none" strike="noStrike" baseline="0" dirty="0">
                <a:latin typeface="ArialMT"/>
              </a:rPr>
              <a:t>• The </a:t>
            </a:r>
            <a:r>
              <a:rPr lang="en-GB" sz="1800" b="0" i="0" u="none" strike="noStrike" baseline="0" dirty="0">
                <a:latin typeface="Consolas" panose="020B0609020204030204" pitchFamily="49" charset="0"/>
              </a:rPr>
              <a:t>VAFB SLC-4E </a:t>
            </a:r>
            <a:r>
              <a:rPr lang="en-GB" sz="1800" b="0" i="0" u="none" strike="noStrike" baseline="0" dirty="0">
                <a:latin typeface="ArialMT"/>
              </a:rPr>
              <a:t>has the fewest launch success, possibly because</a:t>
            </a:r>
          </a:p>
          <a:p>
            <a:pPr marL="0" indent="0" algn="l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800" b="0" i="0" u="none" strike="noStrike" baseline="0" dirty="0">
                <a:latin typeface="ArialMT"/>
              </a:rPr>
              <a:t>       ○ the data sample is small, or</a:t>
            </a:r>
          </a:p>
          <a:p>
            <a:pPr marL="0" indent="0" algn="l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800" b="0" i="0" u="none" strike="noStrike" baseline="0" dirty="0">
                <a:latin typeface="ArialMT"/>
              </a:rPr>
              <a:t>       ○ because it is the only site located in</a:t>
            </a:r>
          </a:p>
          <a:p>
            <a:pPr marL="0" indent="0" algn="l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800" b="0" i="0" u="none" strike="noStrike" baseline="0" dirty="0">
                <a:latin typeface="ArialMT"/>
              </a:rPr>
              <a:t>          California, so the launch difficulty</a:t>
            </a:r>
          </a:p>
          <a:p>
            <a:pPr marL="0" indent="0" algn="l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800" b="0" i="0" u="none" strike="noStrike" baseline="0" dirty="0">
                <a:latin typeface="ArialMT"/>
              </a:rPr>
              <a:t>          on the west coast may be higher</a:t>
            </a:r>
          </a:p>
          <a:p>
            <a:pPr marL="0" indent="0" algn="l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800" b="0" i="0" u="none" strike="noStrike" baseline="0" dirty="0">
                <a:latin typeface="ArialMT"/>
              </a:rPr>
              <a:t>          than on the east coast.</a:t>
            </a:r>
            <a:r>
              <a:rPr lang="en-US" sz="2000" dirty="0">
                <a:solidFill>
                  <a:srgbClr val="1C7DDB"/>
                </a:solidFill>
                <a:latin typeface="Abadi"/>
              </a:rPr>
              <a:t>     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</p:txBody>
      </p:sp>
      <p:pic>
        <p:nvPicPr>
          <p:cNvPr id="10" name="Picture 9" descr="Chart, pie chart&#10;&#10;Description automatically generated">
            <a:extLst>
              <a:ext uri="{FF2B5EF4-FFF2-40B4-BE49-F238E27FC236}">
                <a16:creationId xmlns:a16="http://schemas.microsoft.com/office/drawing/2014/main" id="{F69CD361-24FE-26E9-F7C8-CE3932B563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1228" y="3357357"/>
            <a:ext cx="9790611" cy="3300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GB" sz="2800" b="0" i="0" u="none" strike="noStrike" baseline="0" dirty="0">
                <a:solidFill>
                  <a:srgbClr val="0B49CC"/>
                </a:solidFill>
                <a:latin typeface="ArialMT"/>
              </a:rPr>
              <a:t>Launch Site with Highest Launch Success Ratio</a:t>
            </a:r>
            <a:endParaRPr lang="en-US" sz="5400" dirty="0">
              <a:solidFill>
                <a:srgbClr val="0B49CB"/>
              </a:solidFill>
              <a:latin typeface="Abadi"/>
            </a:endParaRP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F149B9E1-424E-A9EF-BC2A-DB743E8B6E5F}"/>
              </a:ext>
            </a:extLst>
          </p:cNvPr>
          <p:cNvSpPr txBox="1">
            <a:spLocks/>
          </p:cNvSpPr>
          <p:nvPr/>
        </p:nvSpPr>
        <p:spPr>
          <a:xfrm>
            <a:off x="1031966" y="1280160"/>
            <a:ext cx="10390024" cy="5173460"/>
          </a:xfrm>
          <a:prstGeom prst="rect">
            <a:avLst/>
          </a:prstGeom>
          <a:ln>
            <a:noFill/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en-GB" sz="2000" b="0" i="0" u="none" strike="noStrike" baseline="0" dirty="0">
                <a:solidFill>
                  <a:srgbClr val="000000"/>
                </a:solidFill>
                <a:latin typeface="ArialMT"/>
              </a:rPr>
              <a:t>• </a:t>
            </a:r>
            <a:r>
              <a:rPr lang="en-GB" sz="1800" b="0" i="0" u="none" strike="noStrike" baseline="0" dirty="0">
                <a:latin typeface="Consolas" panose="020B0609020204030204" pitchFamily="49" charset="0"/>
              </a:rPr>
              <a:t>KSLC-39A </a:t>
            </a:r>
            <a:r>
              <a:rPr lang="en-GB" sz="1800" b="0" i="0" u="none" strike="noStrike" baseline="0" dirty="0">
                <a:latin typeface="ArialMT"/>
              </a:rPr>
              <a:t>has the highest success rate with 10 landing successes </a:t>
            </a:r>
            <a:r>
              <a:rPr lang="en-GB" sz="1800" b="0" i="1" u="none" strike="noStrike" baseline="0" dirty="0">
                <a:latin typeface="Arial-ItalicMT"/>
              </a:rPr>
              <a:t>(76.9%) </a:t>
            </a:r>
            <a:r>
              <a:rPr lang="en-GB" sz="1800" b="0" i="0" u="none" strike="noStrike" baseline="0" dirty="0">
                <a:latin typeface="ArialMT"/>
              </a:rPr>
              <a:t>and 3 landing </a:t>
            </a:r>
          </a:p>
          <a:p>
            <a:pPr marL="0" indent="0" algn="l">
              <a:buNone/>
            </a:pPr>
            <a:r>
              <a:rPr lang="en-GB" sz="1800" dirty="0">
                <a:latin typeface="ArialMT"/>
              </a:rPr>
              <a:t>   </a:t>
            </a:r>
            <a:r>
              <a:rPr lang="en-GB" sz="1800" b="0" i="0" u="none" strike="noStrike" baseline="0" dirty="0">
                <a:latin typeface="ArialMT"/>
              </a:rPr>
              <a:t>failures </a:t>
            </a:r>
            <a:r>
              <a:rPr lang="en-GB" sz="1800" b="0" i="1" u="none" strike="noStrike" baseline="0" dirty="0">
                <a:latin typeface="Arial-ItalicMT"/>
              </a:rPr>
              <a:t>(23.1%)</a:t>
            </a:r>
            <a:r>
              <a:rPr lang="en-GB" sz="1800" b="0" i="0" u="none" strike="noStrike" baseline="0" dirty="0">
                <a:latin typeface="ArialMT"/>
              </a:rPr>
              <a:t>.</a:t>
            </a:r>
          </a:p>
          <a:p>
            <a:pPr marL="0" indent="0" algn="l">
              <a:buNone/>
            </a:pPr>
            <a:endParaRPr lang="en-GB" sz="1800" dirty="0">
              <a:solidFill>
                <a:srgbClr val="1C7DDB"/>
              </a:solidFill>
              <a:latin typeface="ArialMT"/>
            </a:endParaRPr>
          </a:p>
          <a:p>
            <a:pPr marL="0" indent="0" algn="l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</p:txBody>
      </p:sp>
      <p:pic>
        <p:nvPicPr>
          <p:cNvPr id="4" name="Picture 3" descr="Chart, pie chart&#10;&#10;Description automatically generated">
            <a:extLst>
              <a:ext uri="{FF2B5EF4-FFF2-40B4-BE49-F238E27FC236}">
                <a16:creationId xmlns:a16="http://schemas.microsoft.com/office/drawing/2014/main" id="{6219809E-84D8-82F0-4E4F-9D000B9293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8298" y="2386540"/>
            <a:ext cx="9079993" cy="3060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42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GB" sz="2800" b="0" i="0" u="none" strike="noStrike" baseline="0" dirty="0">
                <a:solidFill>
                  <a:srgbClr val="0B49CC"/>
                </a:solidFill>
                <a:latin typeface="ArialMT"/>
              </a:rPr>
              <a:t>Payload vs. Launch Outcome Scatter Plot for all sites</a:t>
            </a:r>
            <a:endParaRPr lang="en-US" sz="5400" dirty="0">
              <a:solidFill>
                <a:srgbClr val="0B49CB"/>
              </a:solidFill>
              <a:latin typeface="Abadi"/>
            </a:endParaRP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DCDA0944-89F2-EA8D-7330-422FD75E3C04}"/>
              </a:ext>
            </a:extLst>
          </p:cNvPr>
          <p:cNvSpPr txBox="1">
            <a:spLocks/>
          </p:cNvSpPr>
          <p:nvPr/>
        </p:nvSpPr>
        <p:spPr>
          <a:xfrm>
            <a:off x="685801" y="1280160"/>
            <a:ext cx="11123022" cy="5440680"/>
          </a:xfrm>
          <a:prstGeom prst="rect">
            <a:avLst/>
          </a:prstGeom>
          <a:ln>
            <a:noFill/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endParaRPr lang="en-GB" sz="2000" b="0" i="0" u="none" strike="noStrike" baseline="0" dirty="0">
              <a:solidFill>
                <a:srgbClr val="000000"/>
              </a:solidFill>
              <a:latin typeface="ArialMT"/>
            </a:endParaRPr>
          </a:p>
          <a:p>
            <a:pPr marL="0" indent="0" algn="l">
              <a:buNone/>
            </a:pPr>
            <a:r>
              <a:rPr lang="en-GB" sz="2000" b="0" i="0" u="none" strike="noStrike" baseline="0" dirty="0">
                <a:solidFill>
                  <a:srgbClr val="000000"/>
                </a:solidFill>
                <a:latin typeface="ArialMT"/>
              </a:rPr>
              <a:t>•  </a:t>
            </a:r>
            <a:r>
              <a:rPr lang="en-GB" sz="1800" b="0" i="0" u="none" strike="noStrike" baseline="0" dirty="0">
                <a:latin typeface="ArialMT"/>
              </a:rPr>
              <a:t>These figures show that </a:t>
            </a:r>
            <a:r>
              <a:rPr lang="en-GB" sz="1800" b="1" i="0" u="none" strike="noStrike" baseline="0" dirty="0">
                <a:latin typeface="Arial-BoldMT"/>
              </a:rPr>
              <a:t>the launch </a:t>
            </a:r>
          </a:p>
          <a:p>
            <a:pPr marL="0" indent="0" algn="l">
              <a:buNone/>
            </a:pPr>
            <a:r>
              <a:rPr lang="en-GB" sz="1800" b="1" dirty="0">
                <a:latin typeface="Arial-BoldMT"/>
              </a:rPr>
              <a:t>     </a:t>
            </a:r>
            <a:r>
              <a:rPr lang="en-GB" sz="1800" b="1" i="0" u="none" strike="noStrike" baseline="0" dirty="0">
                <a:latin typeface="Arial-BoldMT"/>
              </a:rPr>
              <a:t>success rate </a:t>
            </a:r>
            <a:r>
              <a:rPr lang="en-GB" sz="1800" b="0" i="1" u="none" strike="noStrike" baseline="0" dirty="0">
                <a:latin typeface="Arial-ItalicMT"/>
              </a:rPr>
              <a:t>(class 1) </a:t>
            </a:r>
            <a:r>
              <a:rPr lang="en-GB" sz="1800" b="1" i="0" u="none" strike="noStrike" baseline="0" dirty="0">
                <a:latin typeface="Arial-BoldMT"/>
              </a:rPr>
              <a:t>for low weighted </a:t>
            </a:r>
          </a:p>
          <a:p>
            <a:pPr marL="0" indent="0" algn="l">
              <a:buNone/>
            </a:pPr>
            <a:r>
              <a:rPr lang="en-GB" sz="1800" b="1" dirty="0">
                <a:latin typeface="Arial-BoldMT"/>
              </a:rPr>
              <a:t>     </a:t>
            </a:r>
            <a:r>
              <a:rPr lang="en-GB" sz="1800" b="1" i="0" u="none" strike="noStrike" baseline="0" dirty="0">
                <a:latin typeface="Arial-BoldMT"/>
              </a:rPr>
              <a:t>payloads</a:t>
            </a:r>
            <a:r>
              <a:rPr lang="en-GB" sz="1800" b="1" dirty="0">
                <a:latin typeface="Arial-BoldMT"/>
              </a:rPr>
              <a:t> </a:t>
            </a:r>
            <a:r>
              <a:rPr lang="en-GB" sz="1800" b="1" i="1" u="none" strike="noStrike" baseline="0" dirty="0">
                <a:latin typeface="Arial-BoldItalicMT"/>
              </a:rPr>
              <a:t>(0-5000 kg) </a:t>
            </a:r>
            <a:r>
              <a:rPr lang="en-GB" sz="1800" b="1" i="0" u="none" strike="noStrike" baseline="0" dirty="0">
                <a:latin typeface="Arial-BoldMT"/>
              </a:rPr>
              <a:t>is higher </a:t>
            </a:r>
            <a:r>
              <a:rPr lang="en-GB" sz="1800" b="0" i="0" u="none" strike="noStrike" baseline="0" dirty="0">
                <a:latin typeface="ArialMT"/>
              </a:rPr>
              <a:t>than that</a:t>
            </a:r>
          </a:p>
          <a:p>
            <a:pPr marL="0" indent="0" algn="l">
              <a:buNone/>
            </a:pPr>
            <a:r>
              <a:rPr lang="en-GB" sz="1800" dirty="0">
                <a:latin typeface="ArialMT"/>
              </a:rPr>
              <a:t>   </a:t>
            </a:r>
            <a:r>
              <a:rPr lang="en-GB" sz="1800" b="0" i="0" u="none" strike="noStrike" baseline="0" dirty="0">
                <a:latin typeface="ArialMT"/>
              </a:rPr>
              <a:t> of heavy weighted payloads</a:t>
            </a:r>
          </a:p>
          <a:p>
            <a:pPr marL="0" indent="0" algn="l">
              <a:buNone/>
            </a:pPr>
            <a:r>
              <a:rPr lang="en-GB" sz="1800" dirty="0">
                <a:latin typeface="ArialMT"/>
              </a:rPr>
              <a:t>    </a:t>
            </a:r>
            <a:r>
              <a:rPr lang="en-GB" sz="1800" b="0" i="1" u="none" strike="noStrike" baseline="0" dirty="0">
                <a:latin typeface="Arial-ItalicMT"/>
              </a:rPr>
              <a:t>(5000-10000 kg)</a:t>
            </a:r>
            <a:r>
              <a:rPr lang="en-GB" sz="1800" b="0" i="0" u="none" strike="noStrike" baseline="0" dirty="0">
                <a:latin typeface="ArialMT"/>
              </a:rPr>
              <a:t>.</a:t>
            </a:r>
            <a:endParaRPr lang="en-GB" sz="1800" dirty="0">
              <a:solidFill>
                <a:srgbClr val="1C7DDB"/>
              </a:solidFill>
              <a:latin typeface="ArialMT"/>
            </a:endParaRPr>
          </a:p>
          <a:p>
            <a:pPr marL="0" indent="0" algn="l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0BF9E09-37D0-3918-5440-C41F8A72DC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5868" y="1548979"/>
            <a:ext cx="5849274" cy="4411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ECA59709-6AC3-2E7A-D8E0-D3391EF676A5}"/>
              </a:ext>
            </a:extLst>
          </p:cNvPr>
          <p:cNvSpPr txBox="1">
            <a:spLocks/>
          </p:cNvSpPr>
          <p:nvPr/>
        </p:nvSpPr>
        <p:spPr>
          <a:xfrm>
            <a:off x="685801" y="1280160"/>
            <a:ext cx="11123022" cy="5440680"/>
          </a:xfrm>
          <a:prstGeom prst="rect">
            <a:avLst/>
          </a:prstGeom>
          <a:ln>
            <a:noFill/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endParaRPr lang="en-GB" sz="2000" b="0" i="0" u="none" strike="noStrike" baseline="0" dirty="0">
              <a:solidFill>
                <a:srgbClr val="000000"/>
              </a:solidFill>
              <a:latin typeface="ArialMT"/>
            </a:endParaRPr>
          </a:p>
          <a:p>
            <a:pPr marL="0" indent="0" algn="l">
              <a:buNone/>
            </a:pPr>
            <a:r>
              <a:rPr lang="en-GB" sz="2000" b="0" i="0" u="none" strike="noStrike" baseline="0" dirty="0">
                <a:solidFill>
                  <a:srgbClr val="000000"/>
                </a:solidFill>
                <a:latin typeface="ArialMT"/>
              </a:rPr>
              <a:t>•  </a:t>
            </a:r>
            <a:r>
              <a:rPr lang="en-GB" sz="1800" b="0" i="0" u="none" strike="noStrike" baseline="0" dirty="0">
                <a:latin typeface="ArialMT"/>
              </a:rPr>
              <a:t>In the test set, </a:t>
            </a:r>
            <a:r>
              <a:rPr lang="en-GB" sz="1800" b="1" i="0" u="none" strike="noStrike" baseline="0" dirty="0">
                <a:latin typeface="Arial-BoldMT"/>
              </a:rPr>
              <a:t>the accuracy of three</a:t>
            </a:r>
          </a:p>
          <a:p>
            <a:pPr marL="0" indent="0" algn="l">
              <a:buNone/>
            </a:pPr>
            <a:r>
              <a:rPr lang="en-GB" sz="1800" b="1" i="0" u="none" strike="noStrike" baseline="0" dirty="0">
                <a:latin typeface="Arial-BoldMT"/>
              </a:rPr>
              <a:t>    models </a:t>
            </a:r>
            <a:r>
              <a:rPr lang="en-GB" sz="1800" b="0" i="0" u="none" strike="noStrike" baseline="0" dirty="0">
                <a:latin typeface="ArialMT"/>
              </a:rPr>
              <a:t>was virtually the </a:t>
            </a:r>
            <a:r>
              <a:rPr lang="en-GB" sz="1800" b="1" i="0" u="none" strike="noStrike" baseline="0" dirty="0">
                <a:latin typeface="Arial-BoldMT"/>
              </a:rPr>
              <a:t>same </a:t>
            </a:r>
            <a:r>
              <a:rPr lang="en-GB" sz="1800" b="0" i="0" u="none" strike="noStrike" baseline="0" dirty="0">
                <a:latin typeface="ArialMT"/>
              </a:rPr>
              <a:t>at</a:t>
            </a:r>
          </a:p>
          <a:p>
            <a:pPr marL="0" indent="0" algn="l">
              <a:buNone/>
            </a:pPr>
            <a:r>
              <a:rPr lang="en-GB" sz="1800" b="1" i="0" u="none" strike="noStrike" baseline="0" dirty="0">
                <a:latin typeface="Arial-BoldMT"/>
              </a:rPr>
              <a:t>    83.33%</a:t>
            </a:r>
            <a:r>
              <a:rPr lang="en-GB" sz="1800" dirty="0">
                <a:latin typeface="ArialMT"/>
              </a:rPr>
              <a:t>, one was </a:t>
            </a:r>
            <a:r>
              <a:rPr lang="en-GB" sz="1800" b="1" dirty="0">
                <a:latin typeface="ArialMT"/>
              </a:rPr>
              <a:t>77.77%</a:t>
            </a:r>
            <a:endParaRPr lang="en-GB" sz="1800" b="1" i="0" u="none" strike="noStrike" baseline="0" dirty="0">
              <a:latin typeface="ArialMT"/>
            </a:endParaRPr>
          </a:p>
          <a:p>
            <a:pPr marL="0" indent="0" algn="l">
              <a:buNone/>
            </a:pPr>
            <a:r>
              <a:rPr lang="en-GB" sz="1800" b="0" i="0" u="none" strike="noStrike" baseline="0" dirty="0">
                <a:latin typeface="ArialMT"/>
              </a:rPr>
              <a:t>•   It should be noted that the test size</a:t>
            </a:r>
          </a:p>
          <a:p>
            <a:pPr marL="0" indent="0" algn="l">
              <a:buNone/>
            </a:pPr>
            <a:r>
              <a:rPr lang="en-GB" sz="1800" b="0" i="0" u="none" strike="noStrike" baseline="0" dirty="0">
                <a:latin typeface="ArialMT"/>
              </a:rPr>
              <a:t>    was small at 18.</a:t>
            </a:r>
          </a:p>
          <a:p>
            <a:pPr marL="0" indent="0" algn="l">
              <a:buNone/>
            </a:pPr>
            <a:r>
              <a:rPr lang="en-GB" sz="1800" b="0" i="0" u="none" strike="noStrike" baseline="0" dirty="0">
                <a:latin typeface="ArialMT"/>
              </a:rPr>
              <a:t>•   Therefore, more data is needed to</a:t>
            </a:r>
          </a:p>
          <a:p>
            <a:pPr marL="0" indent="0" algn="l">
              <a:buNone/>
            </a:pPr>
            <a:r>
              <a:rPr lang="en-GB" sz="1800" b="0" i="0" u="none" strike="noStrike" baseline="0" dirty="0">
                <a:latin typeface="ArialMT"/>
              </a:rPr>
              <a:t>    determine the optimal model.</a:t>
            </a: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1724419-9769-53DA-3ACE-8E8A779534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1174" y="1680885"/>
            <a:ext cx="4753010" cy="2543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84931CF6-B994-FCD8-A0F3-7D33286E1D95}"/>
              </a:ext>
            </a:extLst>
          </p:cNvPr>
          <p:cNvSpPr txBox="1">
            <a:spLocks/>
          </p:cNvSpPr>
          <p:nvPr/>
        </p:nvSpPr>
        <p:spPr>
          <a:xfrm>
            <a:off x="685801" y="1280160"/>
            <a:ext cx="11123022" cy="5440680"/>
          </a:xfrm>
          <a:prstGeom prst="rect">
            <a:avLst/>
          </a:prstGeom>
          <a:ln>
            <a:noFill/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endParaRPr lang="en-GB" sz="2000" b="0" i="0" u="none" strike="noStrike" baseline="0" dirty="0">
              <a:solidFill>
                <a:srgbClr val="000000"/>
              </a:solidFill>
              <a:latin typeface="ArialMT"/>
            </a:endParaRPr>
          </a:p>
          <a:p>
            <a:pPr marL="0" indent="0" algn="l">
              <a:buNone/>
            </a:pPr>
            <a:r>
              <a:rPr lang="en-GB" sz="2000" b="0" i="0" u="none" strike="noStrike" baseline="0" dirty="0">
                <a:solidFill>
                  <a:srgbClr val="000000"/>
                </a:solidFill>
                <a:latin typeface="ArialMT"/>
              </a:rPr>
              <a:t>•  </a:t>
            </a:r>
            <a:r>
              <a:rPr lang="en-GB" sz="1800" b="0" i="0" u="none" strike="noStrike" baseline="0" dirty="0">
                <a:latin typeface="ArialMT"/>
              </a:rPr>
              <a:t>The confusion matrix is the same for all</a:t>
            </a:r>
          </a:p>
          <a:p>
            <a:pPr marL="0" indent="0" algn="l">
              <a:buNone/>
            </a:pPr>
            <a:r>
              <a:rPr lang="en-GB" sz="1800" b="0" i="0" u="none" strike="noStrike" baseline="0" dirty="0">
                <a:latin typeface="ArialMT"/>
              </a:rPr>
              <a:t>    models because all models performed</a:t>
            </a:r>
          </a:p>
          <a:p>
            <a:pPr marL="0" indent="0" algn="l">
              <a:buNone/>
            </a:pPr>
            <a:r>
              <a:rPr lang="en-GB" sz="1800" b="0" i="0" u="none" strike="noStrike" baseline="0" dirty="0">
                <a:latin typeface="ArialMT"/>
              </a:rPr>
              <a:t>    the same for the test set.</a:t>
            </a:r>
          </a:p>
          <a:p>
            <a:pPr marL="0" indent="0" algn="l">
              <a:buNone/>
            </a:pPr>
            <a:r>
              <a:rPr lang="en-GB" sz="1800" b="0" i="0" u="none" strike="noStrike" baseline="0" dirty="0">
                <a:latin typeface="ArialMT"/>
              </a:rPr>
              <a:t>•  The models predicted 12 successful</a:t>
            </a:r>
          </a:p>
          <a:p>
            <a:pPr marL="0" indent="0" algn="l">
              <a:buNone/>
            </a:pPr>
            <a:r>
              <a:rPr lang="en-GB" sz="1800" b="0" i="0" u="none" strike="noStrike" baseline="0" dirty="0">
                <a:latin typeface="ArialMT"/>
              </a:rPr>
              <a:t>    landings when the true label was</a:t>
            </a:r>
          </a:p>
          <a:p>
            <a:pPr marL="0" indent="0" algn="l">
              <a:buNone/>
            </a:pPr>
            <a:r>
              <a:rPr lang="en-GB" sz="1800" b="0" i="0" u="none" strike="noStrike" baseline="0" dirty="0">
                <a:latin typeface="ArialMT"/>
              </a:rPr>
              <a:t>    successful and 3 failed landings when</a:t>
            </a:r>
          </a:p>
          <a:p>
            <a:pPr marL="0" indent="0" algn="l">
              <a:buNone/>
            </a:pPr>
            <a:r>
              <a:rPr lang="en-GB" sz="1800" b="0" i="0" u="none" strike="noStrike" baseline="0" dirty="0">
                <a:latin typeface="ArialMT"/>
              </a:rPr>
              <a:t>    the true label was failure. But there</a:t>
            </a:r>
          </a:p>
          <a:p>
            <a:pPr marL="0" indent="0" algn="l">
              <a:buNone/>
            </a:pPr>
            <a:r>
              <a:rPr lang="en-GB" sz="1800" b="0" i="0" u="none" strike="noStrike" baseline="0" dirty="0">
                <a:latin typeface="ArialMT"/>
              </a:rPr>
              <a:t>    were also 3 predictions that said</a:t>
            </a:r>
          </a:p>
          <a:p>
            <a:pPr marL="0" indent="0" algn="l">
              <a:buNone/>
            </a:pPr>
            <a:r>
              <a:rPr lang="en-GB" sz="1800" b="0" i="0" u="none" strike="noStrike" baseline="0" dirty="0">
                <a:latin typeface="ArialMT"/>
              </a:rPr>
              <a:t>    successful landings when the true label</a:t>
            </a:r>
          </a:p>
          <a:p>
            <a:pPr marL="0" indent="0" algn="l">
              <a:buNone/>
            </a:pPr>
            <a:r>
              <a:rPr lang="en-GB" sz="1800" b="0" i="0" u="none" strike="noStrike" baseline="0" dirty="0">
                <a:latin typeface="ArialMT"/>
              </a:rPr>
              <a:t>    was failure </a:t>
            </a:r>
            <a:r>
              <a:rPr lang="en-GB" sz="1800" b="0" i="1" u="none" strike="noStrike" baseline="0" dirty="0">
                <a:latin typeface="Arial-ItalicMT"/>
              </a:rPr>
              <a:t>(false positive)</a:t>
            </a:r>
            <a:r>
              <a:rPr lang="en-GB" sz="1800" b="0" i="0" u="none" strike="noStrike" baseline="0" dirty="0">
                <a:latin typeface="ArialMT"/>
              </a:rPr>
              <a:t>.</a:t>
            </a:r>
          </a:p>
          <a:p>
            <a:pPr marL="0" indent="0" algn="l">
              <a:buNone/>
            </a:pPr>
            <a:r>
              <a:rPr lang="en-GB" sz="1800" b="0" i="0" u="none" strike="noStrike" baseline="0" dirty="0">
                <a:latin typeface="ArialMT"/>
              </a:rPr>
              <a:t>•  Overall, </a:t>
            </a:r>
            <a:r>
              <a:rPr lang="en-GB" sz="1800" b="1" i="0" u="none" strike="noStrike" baseline="0" dirty="0">
                <a:latin typeface="Arial-BoldMT"/>
              </a:rPr>
              <a:t>these models predict</a:t>
            </a:r>
          </a:p>
          <a:p>
            <a:pPr marL="0" indent="0" algn="l">
              <a:buNone/>
            </a:pPr>
            <a:r>
              <a:rPr lang="en-GB" sz="1800" b="1" i="0" u="none" strike="noStrike" baseline="0" dirty="0">
                <a:latin typeface="Arial-BoldMT"/>
              </a:rPr>
              <a:t>    successful landings</a:t>
            </a:r>
            <a:r>
              <a:rPr lang="en-GB" sz="1800" b="0" i="0" u="none" strike="noStrike" baseline="0" dirty="0">
                <a:latin typeface="ArialMT"/>
              </a:rPr>
              <a:t>.</a:t>
            </a: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109B3CD-37C7-A602-EFBE-FF43F86144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7312" y="1773786"/>
            <a:ext cx="4848250" cy="3595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461752"/>
            <a:ext cx="10891809" cy="4764640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GB" sz="1800" b="0" i="0" u="none" strike="noStrike" baseline="0" dirty="0">
                <a:solidFill>
                  <a:srgbClr val="292929"/>
                </a:solidFill>
                <a:latin typeface="ArialMT"/>
              </a:rPr>
              <a:t>As the number of flights increased, the success rate increased, and recently it has exceeded 80%.</a:t>
            </a:r>
          </a:p>
          <a:p>
            <a:pPr marL="0" indent="0" algn="l">
              <a:buNone/>
            </a:pPr>
            <a:r>
              <a:rPr lang="en-GB" sz="1800" b="0" i="0" u="none" strike="noStrike" baseline="0" dirty="0">
                <a:solidFill>
                  <a:srgbClr val="292929"/>
                </a:solidFill>
                <a:latin typeface="ArialMT"/>
              </a:rPr>
              <a:t>•  Orbital types SSO, HEO, GEO, and ES-L1 have the highest success rate (100%).</a:t>
            </a:r>
          </a:p>
          <a:p>
            <a:pPr marL="0" indent="0" algn="l">
              <a:buNone/>
            </a:pPr>
            <a:r>
              <a:rPr lang="en-GB" sz="1800" b="0" i="0" u="none" strike="noStrike" baseline="0" dirty="0">
                <a:solidFill>
                  <a:srgbClr val="292929"/>
                </a:solidFill>
                <a:latin typeface="ArialMT"/>
              </a:rPr>
              <a:t>•  The launch site is close to railways, highways, and coastline, but far from cities.</a:t>
            </a:r>
          </a:p>
          <a:p>
            <a:pPr marL="0" indent="0" algn="l">
              <a:buNone/>
            </a:pPr>
            <a:r>
              <a:rPr lang="en-GB" sz="1800" b="0" i="0" u="none" strike="noStrike" baseline="0" dirty="0">
                <a:solidFill>
                  <a:srgbClr val="292929"/>
                </a:solidFill>
                <a:latin typeface="ArialMT"/>
              </a:rPr>
              <a:t>•  KSLC-39A has the highest number of launch successes and the highest success rate among all sites.</a:t>
            </a:r>
          </a:p>
          <a:p>
            <a:pPr marL="0" indent="0" algn="l">
              <a:buNone/>
            </a:pPr>
            <a:r>
              <a:rPr lang="en-GB" sz="1800" b="0" i="0" u="none" strike="noStrike" baseline="0" dirty="0">
                <a:solidFill>
                  <a:srgbClr val="292929"/>
                </a:solidFill>
                <a:latin typeface="ArialMT"/>
              </a:rPr>
              <a:t>•  The launch success rate of low weighted payloads is higher than that of heavy weighted payloads.</a:t>
            </a:r>
          </a:p>
          <a:p>
            <a:pPr marL="0" indent="0" algn="l">
              <a:buNone/>
            </a:pPr>
            <a:r>
              <a:rPr lang="en-GB" sz="1800" b="0" i="0" u="none" strike="noStrike" baseline="0" dirty="0">
                <a:solidFill>
                  <a:srgbClr val="292929"/>
                </a:solidFill>
                <a:latin typeface="ArialMT"/>
              </a:rPr>
              <a:t>•  In this dataset, three models have the same accuracy (83.33%), one was (77.77%), but it seems that </a:t>
            </a:r>
          </a:p>
          <a:p>
            <a:pPr marL="0" indent="0" algn="l">
              <a:buNone/>
            </a:pPr>
            <a:r>
              <a:rPr lang="en-GB" sz="1800" dirty="0">
                <a:solidFill>
                  <a:srgbClr val="292929"/>
                </a:solidFill>
                <a:latin typeface="ArialMT"/>
              </a:rPr>
              <a:t>    </a:t>
            </a:r>
            <a:r>
              <a:rPr lang="en-GB" sz="1800" b="0" i="0" u="none" strike="noStrike" baseline="0" dirty="0">
                <a:solidFill>
                  <a:srgbClr val="292929"/>
                </a:solidFill>
                <a:latin typeface="ArialMT"/>
              </a:rPr>
              <a:t>more data is needed to determine the optimal model due to the small data size.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47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GB" sz="2000" dirty="0" err="1">
                <a:hlinkClick r:id="rId4"/>
              </a:rPr>
              <a:t>mohkipic</a:t>
            </a:r>
            <a:r>
              <a:rPr lang="en-GB" sz="2000" dirty="0">
                <a:hlinkClick r:id="rId4"/>
              </a:rPr>
              <a:t>/</a:t>
            </a:r>
            <a:r>
              <a:rPr lang="en-GB" sz="2000" dirty="0" err="1">
                <a:hlinkClick r:id="rId4"/>
              </a:rPr>
              <a:t>Applied_Data_Science_Capstone_SPACE_X</a:t>
            </a:r>
            <a:r>
              <a:rPr lang="en-GB" sz="2000" dirty="0">
                <a:hlinkClick r:id="rId4"/>
              </a:rPr>
              <a:t> (github.com)</a:t>
            </a:r>
            <a:endParaRPr lang="en-GB" sz="2000" dirty="0"/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899140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GB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SpaceX API &amp; Web Scraping </a:t>
            </a:r>
            <a:r>
              <a:rPr lang="en-GB" sz="6600" dirty="0">
                <a:hlinkClick r:id="rId4"/>
              </a:rPr>
              <a:t>List of Falcon 9 and Falcon Heavy launches - Wikipedia</a:t>
            </a: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 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GB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Convert outcomes into Training Labels with the booster successfully/unsuccessful landed</a:t>
            </a:r>
            <a:endParaRPr lang="en-US" sz="7600" dirty="0">
              <a:solidFill>
                <a:schemeClr val="bg2">
                  <a:lumMod val="50000"/>
                </a:schemeClr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GB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Find best Hyperparameter for SVM, Classification Trees and Logistic Regression</a:t>
            </a:r>
            <a:endParaRPr lang="en-US" sz="7600" dirty="0">
              <a:solidFill>
                <a:schemeClr val="bg2">
                  <a:lumMod val="50000"/>
                </a:schemeClr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82567" y="6071415"/>
            <a:ext cx="2743200" cy="401638"/>
          </a:xfrm>
        </p:spPr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441938"/>
            <a:ext cx="10913207" cy="5416062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GB" sz="2000" b="0" i="0" u="none" strike="noStrike" baseline="0" dirty="0">
                <a:solidFill>
                  <a:srgbClr val="292929"/>
                </a:solidFill>
                <a:latin typeface="ArialMT"/>
              </a:rPr>
              <a:t>The data collection process includes a combination of API requests from the SpaceX API and web scraping data from a table in the Wikipedia page of SpaceX, </a:t>
            </a:r>
            <a:r>
              <a:rPr lang="en-GB" sz="2000" b="0" i="1" u="none" strike="noStrike" baseline="0" dirty="0">
                <a:solidFill>
                  <a:srgbClr val="292929"/>
                </a:solidFill>
                <a:latin typeface="Arial-ItalicMT"/>
              </a:rPr>
              <a:t>Falcon 9 and Falcon Heavy Launches Records</a:t>
            </a:r>
            <a:r>
              <a:rPr lang="en-GB" sz="2000" b="0" i="0" u="none" strike="noStrike" baseline="0" dirty="0">
                <a:solidFill>
                  <a:srgbClr val="292929"/>
                </a:solidFill>
                <a:latin typeface="ArialMT"/>
              </a:rPr>
              <a:t>.</a:t>
            </a:r>
          </a:p>
          <a:p>
            <a:pPr marL="0" indent="0" algn="l">
              <a:buNone/>
            </a:pPr>
            <a:r>
              <a:rPr lang="en-GB" sz="1800" b="0" i="0" u="none" strike="noStrike" baseline="0" dirty="0">
                <a:solidFill>
                  <a:srgbClr val="292929"/>
                </a:solidFill>
                <a:latin typeface="ArialMT"/>
              </a:rPr>
              <a:t>         ○ SpaceX API Data Columns: </a:t>
            </a:r>
            <a:r>
              <a:rPr lang="en-GB" sz="1800" b="0" i="0" u="none" strike="noStrike" baseline="0" dirty="0">
                <a:solidFill>
                  <a:srgbClr val="292929"/>
                </a:solidFill>
                <a:latin typeface="Consolas" panose="020B0609020204030204" pitchFamily="49" charset="0"/>
              </a:rPr>
              <a:t>FlightNumber, Date, BoosterVersion, PayloadMass, Orbit,</a:t>
            </a:r>
          </a:p>
          <a:p>
            <a:pPr marL="0" indent="0" algn="l">
              <a:buNone/>
            </a:pPr>
            <a:r>
              <a:rPr lang="en-GB" sz="1800" dirty="0">
                <a:solidFill>
                  <a:srgbClr val="292929"/>
                </a:solidFill>
                <a:latin typeface="Consolas" panose="020B0609020204030204" pitchFamily="49" charset="0"/>
              </a:rPr>
              <a:t>     </a:t>
            </a:r>
            <a:r>
              <a:rPr lang="en-GB" sz="1800" b="0" i="0" u="none" strike="noStrike" baseline="0" dirty="0">
                <a:solidFill>
                  <a:srgbClr val="292929"/>
                </a:solidFill>
                <a:latin typeface="Consolas" panose="020B0609020204030204" pitchFamily="49" charset="0"/>
              </a:rPr>
              <a:t> LaunchSite, Outcome, Flights, GridFins, Reused, Legs, LandingPad, Block, </a:t>
            </a:r>
          </a:p>
          <a:p>
            <a:pPr marL="0" indent="0" algn="l">
              <a:buNone/>
            </a:pPr>
            <a:r>
              <a:rPr lang="en-GB" sz="1800" dirty="0">
                <a:solidFill>
                  <a:srgbClr val="292929"/>
                </a:solidFill>
                <a:latin typeface="Consolas" panose="020B0609020204030204" pitchFamily="49" charset="0"/>
              </a:rPr>
              <a:t>      </a:t>
            </a:r>
            <a:r>
              <a:rPr lang="en-GB" sz="1800" b="0" i="0" u="none" strike="noStrike" baseline="0" dirty="0">
                <a:solidFill>
                  <a:srgbClr val="292929"/>
                </a:solidFill>
                <a:latin typeface="Consolas" panose="020B0609020204030204" pitchFamily="49" charset="0"/>
              </a:rPr>
              <a:t>ReusedCount, Serial, Longitude, Latitude</a:t>
            </a:r>
          </a:p>
          <a:p>
            <a:pPr marL="0" indent="0" algn="l">
              <a:buNone/>
            </a:pPr>
            <a:r>
              <a:rPr lang="en-GB" sz="1800" b="0" i="0" u="none" strike="noStrike" baseline="0" dirty="0">
                <a:solidFill>
                  <a:srgbClr val="292929"/>
                </a:solidFill>
                <a:latin typeface="ArialMT"/>
              </a:rPr>
              <a:t>         ○ Wikipedia Web Scrape Data Columns: </a:t>
            </a:r>
            <a:r>
              <a:rPr lang="en-GB" sz="1800" b="0" i="0" u="none" strike="noStrike" baseline="0" dirty="0">
                <a:solidFill>
                  <a:srgbClr val="292929"/>
                </a:solidFill>
                <a:latin typeface="Consolas" panose="020B0609020204030204" pitchFamily="49" charset="0"/>
              </a:rPr>
              <a:t>Flight No., Launch site, Payload, PayloadMass, </a:t>
            </a:r>
          </a:p>
          <a:p>
            <a:pPr marL="0" indent="0" algn="l">
              <a:buNone/>
            </a:pPr>
            <a:r>
              <a:rPr lang="en-GB" sz="1800" dirty="0">
                <a:solidFill>
                  <a:srgbClr val="292929"/>
                </a:solidFill>
                <a:latin typeface="Consolas" panose="020B0609020204030204" pitchFamily="49" charset="0"/>
              </a:rPr>
              <a:t>      </a:t>
            </a:r>
            <a:r>
              <a:rPr lang="en-GB" sz="1800" b="0" i="0" u="none" strike="noStrike" baseline="0" dirty="0">
                <a:solidFill>
                  <a:srgbClr val="292929"/>
                </a:solidFill>
                <a:latin typeface="Consolas" panose="020B0609020204030204" pitchFamily="49" charset="0"/>
              </a:rPr>
              <a:t>Orbit, Customer, Launch outcome, Version Booster, Booster landing, Date, Time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 </a:t>
            </a:r>
          </a:p>
          <a:p>
            <a:pPr marL="0" indent="0">
              <a:buNone/>
            </a:pPr>
            <a:r>
              <a:rPr lang="en-US" dirty="0"/>
              <a:t>                SpaceX API                                                   Web Scraping</a:t>
            </a:r>
          </a:p>
          <a:p>
            <a:pPr marL="0" indent="0">
              <a:buNone/>
            </a:pPr>
            <a:r>
              <a:rPr lang="en-US" dirty="0"/>
              <a:t>                 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55907A28-42D3-CE6D-3B53-88661437FF86}"/>
              </a:ext>
            </a:extLst>
          </p:cNvPr>
          <p:cNvSpPr/>
          <p:nvPr/>
        </p:nvSpPr>
        <p:spPr>
          <a:xfrm>
            <a:off x="777632" y="4874455"/>
            <a:ext cx="1302927" cy="1693423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Request data from Space API</a:t>
            </a:r>
            <a:endParaRPr lang="en-GB" dirty="0">
              <a:solidFill>
                <a:schemeClr val="tx1"/>
              </a:solidFill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693C897-40AF-CABD-8DD3-930706B120A9}"/>
              </a:ext>
            </a:extLst>
          </p:cNvPr>
          <p:cNvCxnSpPr/>
          <p:nvPr/>
        </p:nvCxnSpPr>
        <p:spPr>
          <a:xfrm>
            <a:off x="2102753" y="5757071"/>
            <a:ext cx="469069" cy="562"/>
          </a:xfrm>
          <a:prstGeom prst="straightConnector1">
            <a:avLst/>
          </a:prstGeom>
          <a:ln w="76200">
            <a:solidFill>
              <a:srgbClr val="12161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7EF2289B-4878-E2C1-FA5D-813494A39162}"/>
              </a:ext>
            </a:extLst>
          </p:cNvPr>
          <p:cNvSpPr/>
          <p:nvPr/>
        </p:nvSpPr>
        <p:spPr>
          <a:xfrm>
            <a:off x="2583691" y="4894858"/>
            <a:ext cx="1302927" cy="167302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API returns Space data in JSON file</a:t>
            </a:r>
            <a:endParaRPr lang="en-GB" dirty="0">
              <a:solidFill>
                <a:schemeClr val="tx1"/>
              </a:solidFill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1E43793-CB4F-92D7-6C4A-5B771F03B5E9}"/>
              </a:ext>
            </a:extLst>
          </p:cNvPr>
          <p:cNvCxnSpPr/>
          <p:nvPr/>
        </p:nvCxnSpPr>
        <p:spPr>
          <a:xfrm>
            <a:off x="3875085" y="5713932"/>
            <a:ext cx="469069" cy="562"/>
          </a:xfrm>
          <a:prstGeom prst="straightConnector1">
            <a:avLst/>
          </a:prstGeom>
          <a:ln w="76200">
            <a:solidFill>
              <a:srgbClr val="12161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CF1A3362-BA71-EC92-D71E-E4C3D851FC89}"/>
              </a:ext>
            </a:extLst>
          </p:cNvPr>
          <p:cNvSpPr/>
          <p:nvPr/>
        </p:nvSpPr>
        <p:spPr>
          <a:xfrm>
            <a:off x="4349690" y="4874455"/>
            <a:ext cx="1302927" cy="1693423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Normalize data into CSV file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E69DB932-776D-0C69-E73A-6014ABD83F81}"/>
              </a:ext>
            </a:extLst>
          </p:cNvPr>
          <p:cNvSpPr/>
          <p:nvPr/>
        </p:nvSpPr>
        <p:spPr>
          <a:xfrm>
            <a:off x="6305550" y="4874455"/>
            <a:ext cx="1404691" cy="1693423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Get HTML Response from Wikipedia page</a:t>
            </a:r>
            <a:endParaRPr lang="en-GB" dirty="0">
              <a:solidFill>
                <a:schemeClr val="tx1"/>
              </a:solidFill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0FE8796-0B05-0F19-44B0-BC419920213B}"/>
              </a:ext>
            </a:extLst>
          </p:cNvPr>
          <p:cNvCxnSpPr/>
          <p:nvPr/>
        </p:nvCxnSpPr>
        <p:spPr>
          <a:xfrm>
            <a:off x="7710241" y="5714494"/>
            <a:ext cx="469069" cy="562"/>
          </a:xfrm>
          <a:prstGeom prst="straightConnector1">
            <a:avLst/>
          </a:prstGeom>
          <a:ln w="76200">
            <a:solidFill>
              <a:srgbClr val="12161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EB972D4C-56F8-E792-B4A9-5922EBA4DB5A}"/>
              </a:ext>
            </a:extLst>
          </p:cNvPr>
          <p:cNvSpPr/>
          <p:nvPr/>
        </p:nvSpPr>
        <p:spPr>
          <a:xfrm>
            <a:off x="8124826" y="4874455"/>
            <a:ext cx="1327904" cy="1692861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Extract data using beautiful soup</a:t>
            </a:r>
            <a:endParaRPr lang="en-GB" dirty="0">
              <a:solidFill>
                <a:schemeClr val="tx1"/>
              </a:solidFill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DBA0A13-E999-0FDD-6EA7-C3CC5DA9973F}"/>
              </a:ext>
            </a:extLst>
          </p:cNvPr>
          <p:cNvCxnSpPr/>
          <p:nvPr/>
        </p:nvCxnSpPr>
        <p:spPr>
          <a:xfrm>
            <a:off x="9471707" y="5715056"/>
            <a:ext cx="469069" cy="562"/>
          </a:xfrm>
          <a:prstGeom prst="straightConnector1">
            <a:avLst/>
          </a:prstGeom>
          <a:ln w="76200">
            <a:solidFill>
              <a:srgbClr val="12161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0C619118-3E20-7F2D-F5EF-3B7920F731DB}"/>
              </a:ext>
            </a:extLst>
          </p:cNvPr>
          <p:cNvSpPr/>
          <p:nvPr/>
        </p:nvSpPr>
        <p:spPr>
          <a:xfrm>
            <a:off x="9915801" y="4874454"/>
            <a:ext cx="1369810" cy="1693423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Normalize data into CSV file</a:t>
            </a:r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285750" y="1266825"/>
            <a:ext cx="11852588" cy="559117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25000" lnSpcReduction="20000"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8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1. Requesting </a:t>
            </a:r>
            <a:r>
              <a:rPr lang="en-US" sz="80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rockts</a:t>
            </a:r>
            <a:r>
              <a:rPr lang="en-US" sz="8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launch data from </a:t>
            </a:r>
            <a:r>
              <a:rPr lang="en-US" sz="80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</a:t>
            </a:r>
            <a:r>
              <a:rPr lang="en-US" sz="8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API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80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8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      </a:t>
            </a:r>
          </a:p>
          <a:p>
            <a:pPr marL="457200" indent="-457200">
              <a:lnSpc>
                <a:spcPct val="100000"/>
              </a:lnSpc>
              <a:spcBef>
                <a:spcPts val="1400"/>
              </a:spcBef>
              <a:buAutoNum type="arabicPeriod"/>
            </a:pPr>
            <a:endParaRPr lang="en-US" sz="12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8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2. Converting Response to a </a:t>
            </a:r>
            <a:r>
              <a:rPr lang="en-US" sz="80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josn</a:t>
            </a:r>
            <a:r>
              <a:rPr lang="en-US" sz="8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file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8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        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8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3. Using customer functions to clean data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8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                                    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8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         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GB" sz="8000" dirty="0" err="1">
                <a:hlinkClick r:id="rId3"/>
              </a:rPr>
              <a:t>Applied_Data_Science_Capstone_SPACE_X</a:t>
            </a:r>
            <a:r>
              <a:rPr lang="en-GB" sz="8000" dirty="0">
                <a:hlinkClick r:id="rId3"/>
              </a:rPr>
              <a:t>/</a:t>
            </a:r>
            <a:r>
              <a:rPr lang="en-GB" sz="8000" dirty="0" err="1">
                <a:hlinkClick r:id="rId3"/>
              </a:rPr>
              <a:t>Data_Collection_SpaceX_API.ipynb</a:t>
            </a:r>
            <a:r>
              <a:rPr lang="en-GB" sz="8000" dirty="0">
                <a:hlinkClick r:id="rId3"/>
              </a:rPr>
              <a:t> at master · </a:t>
            </a:r>
            <a:r>
              <a:rPr lang="en-GB" sz="8000" dirty="0" err="1">
                <a:hlinkClick r:id="rId3"/>
              </a:rPr>
              <a:t>mohkipic</a:t>
            </a:r>
            <a:r>
              <a:rPr lang="en-GB" sz="8000" dirty="0">
                <a:hlinkClick r:id="rId3"/>
              </a:rPr>
              <a:t>/</a:t>
            </a:r>
            <a:r>
              <a:rPr lang="en-GB" sz="8000" dirty="0" err="1">
                <a:hlinkClick r:id="rId3"/>
              </a:rPr>
              <a:t>Applied_Data_Science_Capstone_SPACE_X</a:t>
            </a:r>
            <a:r>
              <a:rPr lang="en-GB" sz="8000" dirty="0">
                <a:hlinkClick r:id="rId3"/>
              </a:rPr>
              <a:t> (github.com)</a:t>
            </a:r>
            <a:endParaRPr lang="en-US" sz="19200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0998E93-6F5F-32B0-B9FE-295AD26D5D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9947" y="1661109"/>
            <a:ext cx="3952316" cy="117484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861B188-F52D-DE43-422D-EA42844945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9947" y="3538538"/>
            <a:ext cx="2981347" cy="21907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CBD0F67-B213-21E7-229C-325EB8D12A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5593" y="4235140"/>
            <a:ext cx="1790713" cy="23812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F5335B2-15A2-A878-C5AA-CCE8699A8B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6105" y="4273241"/>
            <a:ext cx="1485911" cy="20002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19CD5CA-074E-622C-FA8C-A238A5346E9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71161" y="4473267"/>
            <a:ext cx="1476386" cy="25717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66C89E9-979E-74FE-F81D-67B8E122E5E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66105" y="4461209"/>
            <a:ext cx="1295409" cy="257177"/>
          </a:xfrm>
          <a:prstGeom prst="rect">
            <a:avLst/>
          </a:prstGeom>
        </p:spPr>
      </p:pic>
      <p:sp>
        <p:nvSpPr>
          <p:cNvPr id="25" name="Content Placeholder 4">
            <a:extLst>
              <a:ext uri="{FF2B5EF4-FFF2-40B4-BE49-F238E27FC236}">
                <a16:creationId xmlns:a16="http://schemas.microsoft.com/office/drawing/2014/main" id="{5E55089F-360A-8AE2-20AF-3789665B0A18}"/>
              </a:ext>
            </a:extLst>
          </p:cNvPr>
          <p:cNvSpPr txBox="1">
            <a:spLocks/>
          </p:cNvSpPr>
          <p:nvPr/>
        </p:nvSpPr>
        <p:spPr>
          <a:xfrm>
            <a:off x="6096000" y="1273265"/>
            <a:ext cx="5810250" cy="4732338"/>
          </a:xfrm>
          <a:prstGeom prst="rect">
            <a:avLst/>
          </a:prstGeom>
          <a:ln>
            <a:noFill/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4. Combining the columns into a dictionary to create  data frame</a:t>
            </a:r>
          </a:p>
          <a:p>
            <a:pPr marL="0" indent="0">
              <a:buNone/>
            </a:pPr>
            <a:endParaRPr lang="en-US" sz="20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buNone/>
            </a:pPr>
            <a:endParaRPr lang="en-US" sz="20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buNone/>
            </a:pPr>
            <a:endParaRPr lang="en-US" sz="20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buNone/>
            </a:pPr>
            <a:endParaRPr lang="en-US" sz="20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buNone/>
            </a:pPr>
            <a:endParaRPr lang="en-US" sz="20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buNone/>
            </a:pPr>
            <a:endParaRPr lang="en-US" sz="20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buNone/>
            </a:pPr>
            <a:endParaRPr lang="en-US" sz="20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5. Filtering </a:t>
            </a:r>
            <a:r>
              <a:rPr lang="en-US" sz="20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dataframe</a:t>
            </a: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and exporting to a csv</a:t>
            </a:r>
            <a:endParaRPr lang="en-US" sz="20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ACB1A06F-C9AB-C64B-17A5-1AC16185960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95200" y="1835468"/>
            <a:ext cx="4191031" cy="273369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11586244-B32D-1535-A57E-4558ACAB657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47474" y="4575005"/>
            <a:ext cx="3276624" cy="209552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5EDFBEE2-A19D-006C-DCC5-6A7B46A6657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510588" y="5148813"/>
            <a:ext cx="4695859" cy="2190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59A7046-03CC-17DF-A06C-8F1BB025930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510588" y="5417819"/>
            <a:ext cx="4257706" cy="314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6148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C4B10A25-5714-BFE2-C08F-5E925402656E}"/>
              </a:ext>
            </a:extLst>
          </p:cNvPr>
          <p:cNvSpPr txBox="1">
            <a:spLocks/>
          </p:cNvSpPr>
          <p:nvPr/>
        </p:nvSpPr>
        <p:spPr>
          <a:xfrm>
            <a:off x="285750" y="1266825"/>
            <a:ext cx="11852588" cy="559117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8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1. Getting response from HTML    </a:t>
            </a:r>
          </a:p>
          <a:p>
            <a:pPr marL="457200" indent="-45720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AutoNum type="arabicPeriod"/>
            </a:pPr>
            <a:endParaRPr lang="en-US" sz="12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8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2. Creating a BeautifulSoup object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8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        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8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3. Finding all tables and assigning the result to a list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8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     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8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4. Extracting </a:t>
            </a:r>
            <a:r>
              <a:rPr lang="en-US" sz="80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colum</a:t>
            </a:r>
            <a:r>
              <a:rPr lang="en-US" sz="8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name one by one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8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      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8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         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GB" sz="8000" dirty="0" err="1">
                <a:hlinkClick r:id="rId3"/>
              </a:rPr>
              <a:t>Applied_Data_Science_Capstone_SPACE_X</a:t>
            </a:r>
            <a:r>
              <a:rPr lang="en-GB" sz="8000" dirty="0">
                <a:hlinkClick r:id="rId3"/>
              </a:rPr>
              <a:t>/</a:t>
            </a:r>
            <a:r>
              <a:rPr lang="en-GB" sz="8000" dirty="0" err="1">
                <a:hlinkClick r:id="rId3"/>
              </a:rPr>
              <a:t>Data_Collection_Scraping.ipynb</a:t>
            </a:r>
            <a:r>
              <a:rPr lang="en-GB" sz="8000" dirty="0">
                <a:hlinkClick r:id="rId3"/>
              </a:rPr>
              <a:t> at master · </a:t>
            </a:r>
            <a:r>
              <a:rPr lang="en-GB" sz="8000" dirty="0" err="1">
                <a:hlinkClick r:id="rId3"/>
              </a:rPr>
              <a:t>mohkipic</a:t>
            </a:r>
            <a:r>
              <a:rPr lang="en-GB" sz="8000" dirty="0">
                <a:hlinkClick r:id="rId3"/>
              </a:rPr>
              <a:t>/</a:t>
            </a:r>
            <a:r>
              <a:rPr lang="en-GB" sz="8000" dirty="0" err="1">
                <a:hlinkClick r:id="rId3"/>
              </a:rPr>
              <a:t>Applied_Data_Science_Capstone_SPACE_X</a:t>
            </a:r>
            <a:r>
              <a:rPr lang="en-GB" sz="8000" dirty="0">
                <a:hlinkClick r:id="rId3"/>
              </a:rPr>
              <a:t> (github.com)</a:t>
            </a:r>
            <a:endParaRPr lang="en-US" sz="4000" dirty="0"/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159B46FE-D948-92AD-2A56-5F508DC530CC}"/>
              </a:ext>
            </a:extLst>
          </p:cNvPr>
          <p:cNvSpPr txBox="1">
            <a:spLocks/>
          </p:cNvSpPr>
          <p:nvPr/>
        </p:nvSpPr>
        <p:spPr>
          <a:xfrm>
            <a:off x="6096000" y="1266826"/>
            <a:ext cx="5810250" cy="5591174"/>
          </a:xfrm>
          <a:prstGeom prst="rect">
            <a:avLst/>
          </a:prstGeom>
          <a:ln>
            <a:noFill/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5. Creating an empty dictionary with keys</a:t>
            </a:r>
          </a:p>
          <a:p>
            <a:pPr marL="0" indent="0">
              <a:buNone/>
            </a:pPr>
            <a:endParaRPr lang="en-US" sz="20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buNone/>
            </a:pPr>
            <a:endParaRPr lang="en-US" sz="20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buNone/>
            </a:pPr>
            <a:endParaRPr lang="en-US" sz="20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buNone/>
            </a:pPr>
            <a:endParaRPr lang="en-US" sz="20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buNone/>
            </a:pPr>
            <a:endParaRPr lang="en-US" sz="20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buNone/>
            </a:pPr>
            <a:endParaRPr lang="en-US" sz="20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buNone/>
            </a:pPr>
            <a:endParaRPr lang="en-US" sz="20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 algn="l">
              <a:buNone/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6. </a:t>
            </a:r>
            <a:r>
              <a:rPr lang="en-GB" sz="1800" b="0" i="0" u="none" strike="noStrike" baseline="0" dirty="0">
                <a:latin typeface="ArialMT"/>
              </a:rPr>
              <a:t>Filling up the </a:t>
            </a:r>
            <a:r>
              <a:rPr lang="en-GB" sz="1800" b="0" i="0" u="none" strike="noStrike" baseline="0" dirty="0" err="1">
                <a:latin typeface="Consolas" panose="020B0609020204030204" pitchFamily="49" charset="0"/>
              </a:rPr>
              <a:t>launch_dict</a:t>
            </a:r>
            <a:r>
              <a:rPr lang="en-GB" sz="1800" b="0" i="0" u="none" strike="noStrike" baseline="0" dirty="0">
                <a:latin typeface="Consolas" panose="020B0609020204030204" pitchFamily="49" charset="0"/>
              </a:rPr>
              <a:t> </a:t>
            </a:r>
            <a:r>
              <a:rPr lang="en-GB" sz="1800" b="0" i="0" u="none" strike="noStrike" baseline="0" dirty="0">
                <a:latin typeface="ArialMT"/>
              </a:rPr>
              <a:t>with launch records</a:t>
            </a:r>
          </a:p>
          <a:p>
            <a:pPr marL="0" indent="0" algn="l">
              <a:buNone/>
            </a:pPr>
            <a:r>
              <a:rPr lang="en-GB" sz="1600" b="0" i="1" u="none" strike="noStrike" baseline="0" dirty="0">
                <a:latin typeface="Arial-ItalicMT"/>
              </a:rPr>
              <a:t>     (Too long to put in here, so please refer to the notebook)</a:t>
            </a:r>
          </a:p>
          <a:p>
            <a:pPr marL="0" indent="0" algn="l">
              <a:buNone/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7. </a:t>
            </a:r>
            <a:r>
              <a:rPr lang="en-GB" sz="1800" b="0" i="0" u="none" strike="noStrike" baseline="0" dirty="0">
                <a:latin typeface="ArialMT"/>
              </a:rPr>
              <a:t>Creating a Dataframe and exporting it to a CSV</a:t>
            </a:r>
          </a:p>
          <a:p>
            <a:pPr marL="0" indent="0" algn="l">
              <a:buNone/>
            </a:pPr>
            <a:endParaRPr lang="en-US" sz="20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525747C-958B-DCDE-972A-734C5C9367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010" y="1685923"/>
            <a:ext cx="4026483" cy="28575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97A9B9F-2465-2AF3-C026-C85F3C32D0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0011" y="2633661"/>
            <a:ext cx="4199290" cy="28575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8C289A4-1D2F-F849-E782-C211E57CD8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6522" y="3581399"/>
            <a:ext cx="3424478" cy="31014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73A1535-4ED3-29C9-AC7F-D7FAE102776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6521" y="4396364"/>
            <a:ext cx="1693851" cy="31014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4442EC0-F105-194F-988E-0FF15E3968A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3960" y="4809432"/>
            <a:ext cx="4323565" cy="92461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985F3B3-A7EB-0788-B596-E5669B1E53F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86514" y="1666873"/>
            <a:ext cx="2876571" cy="24765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AB2DC56-8C38-97BF-C96B-4E15672E85E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02643" y="1925096"/>
            <a:ext cx="2647969" cy="256224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E0C86DE-073D-7BDA-9251-EA2C358BB73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88368" y="5587421"/>
            <a:ext cx="1990740" cy="23812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B608111-CB3F-69D6-8325-3AD18EE7D28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516802" y="5882698"/>
            <a:ext cx="3676677" cy="285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54DA07C5-A406-4A0D-B3E6-3856C94AC7F3}">
  <ds:schemaRefs>
    <ds:schemaRef ds:uri="http://purl.org/dc/elements/1.1/"/>
    <ds:schemaRef ds:uri="http://schemas.openxmlformats.org/package/2006/metadata/core-properties"/>
    <ds:schemaRef ds:uri="http://purl.org/dc/terms/"/>
    <ds:schemaRef ds:uri="http://schemas.microsoft.com/office/2006/metadata/properties"/>
    <ds:schemaRef ds:uri="http://schemas.microsoft.com/office/2006/documentManagement/types"/>
    <ds:schemaRef ds:uri="155be751-a274-42e8-93fb-f39d3b9bccc8"/>
    <ds:schemaRef ds:uri="http://purl.org/dc/dcmitype/"/>
    <ds:schemaRef ds:uri="http://schemas.microsoft.com/office/infopath/2007/PartnerControls"/>
    <ds:schemaRef ds:uri="f80a141d-92ca-4d3d-9308-f7e7b1d44ce8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417</TotalTime>
  <Words>3745</Words>
  <Application>Microsoft Office PowerPoint</Application>
  <PresentationFormat>Widescreen</PresentationFormat>
  <Paragraphs>616</Paragraphs>
  <Slides>48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62" baseType="lpstr">
      <vt:lpstr>Abadi</vt:lpstr>
      <vt:lpstr>Arial</vt:lpstr>
      <vt:lpstr>Arial-BoldItalicMT</vt:lpstr>
      <vt:lpstr>Arial-BoldMT</vt:lpstr>
      <vt:lpstr>Arial-ItalicMT</vt:lpstr>
      <vt:lpstr>ArialMT</vt:lpstr>
      <vt:lpstr>Calibri</vt:lpstr>
      <vt:lpstr>Calibri Light</vt:lpstr>
      <vt:lpstr>Consolas</vt:lpstr>
      <vt:lpstr>Consolas-Italic</vt:lpstr>
      <vt:lpstr>Courier New</vt:lpstr>
      <vt:lpstr>IBM Plex Mono SemiBold</vt:lpstr>
      <vt:lpstr>IBM Plex Mono Text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mohamed mohamed</cp:lastModifiedBy>
  <cp:revision>249</cp:revision>
  <dcterms:created xsi:type="dcterms:W3CDTF">2021-04-29T18:58:34Z</dcterms:created>
  <dcterms:modified xsi:type="dcterms:W3CDTF">2022-05-30T03:58:49Z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